
<file path=[Content_Types].xml><?xml version="1.0" encoding="utf-8"?>
<Types xmlns="http://schemas.openxmlformats.org/package/2006/content-types">
  <Default Extension="jpg" ContentType="image/jp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5346700" cy="7645400"/>
  <p:notesSz cx="5346700" cy="7645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2400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2106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1478" y="2348420"/>
            <a:ext cx="4550092" cy="1590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02957" y="4242308"/>
            <a:ext cx="3747134" cy="1893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67652" y="1742376"/>
            <a:ext cx="2328576" cy="49998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756820" y="1742376"/>
            <a:ext cx="2328576" cy="49998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11/30/2018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11/30/2018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11/30/2018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7652" y="303021"/>
            <a:ext cx="4817744" cy="12120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67652" y="1742376"/>
            <a:ext cx="4817744" cy="49998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820037" y="7045261"/>
            <a:ext cx="1712975" cy="378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67652" y="7045261"/>
            <a:ext cx="1231201" cy="378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854196" y="7045261"/>
            <a:ext cx="1231201" cy="378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.pn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4.png"/><Relationship Id="rId5" Type="http://schemas.openxmlformats.org/officeDocument/2006/relationships/image" Target="../media/image21.jp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.png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4.png"/><Relationship Id="rId5" Type="http://schemas.openxmlformats.org/officeDocument/2006/relationships/image" Target="../media/image22.jp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5.jp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8.jp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5" Type="http://schemas.openxmlformats.org/officeDocument/2006/relationships/image" Target="../media/image7.jpg"/><Relationship Id="rId10" Type="http://schemas.openxmlformats.org/officeDocument/2006/relationships/image" Target="../media/image2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0.jp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4.png"/><Relationship Id="rId5" Type="http://schemas.openxmlformats.org/officeDocument/2006/relationships/image" Target="../media/image9.jpg"/><Relationship Id="rId10" Type="http://schemas.openxmlformats.org/officeDocument/2006/relationships/image" Target="../media/image2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2.jp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4.png"/><Relationship Id="rId5" Type="http://schemas.openxmlformats.org/officeDocument/2006/relationships/image" Target="../media/image11.jp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5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4.png"/><Relationship Id="rId11" Type="http://schemas.openxmlformats.org/officeDocument/2006/relationships/image" Target="../media/image2.png"/><Relationship Id="rId5" Type="http://schemas.openxmlformats.org/officeDocument/2006/relationships/image" Target="../media/image13.jpg"/><Relationship Id="rId10" Type="http://schemas.openxmlformats.org/officeDocument/2006/relationships/image" Target="../media/image16.jp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5.jp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4.png"/><Relationship Id="rId5" Type="http://schemas.openxmlformats.org/officeDocument/2006/relationships/image" Target="../media/image17.jp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9.jp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4.png"/><Relationship Id="rId5" Type="http://schemas.openxmlformats.org/officeDocument/2006/relationships/image" Target="../media/image18.jp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4.png"/><Relationship Id="rId5" Type="http://schemas.openxmlformats.org/officeDocument/2006/relationships/image" Target="../media/image20.jp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339147" cy="75712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g0GN">
            <a:hlinkClick r:id="" action="ppaction://media"/>
            <a:extLst>
              <a:ext uri="{FF2B5EF4-FFF2-40B4-BE49-F238E27FC236}">
                <a16:creationId xmlns:a16="http://schemas.microsoft.com/office/drawing/2014/main" id="{DFB8B8C4-5664-495E-882C-DEA7D45C40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02150" y="1651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963020" cy="76407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1935" y="6035759"/>
            <a:ext cx="4212311" cy="13158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30364" y="5999471"/>
            <a:ext cx="4544401" cy="12208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1800" b="1" dirty="0">
                <a:solidFill>
                  <a:srgbClr val="CE0000"/>
                </a:solidFill>
                <a:latin typeface="Arial"/>
                <a:cs typeface="Arial"/>
              </a:rPr>
              <a:t>Jak </a:t>
            </a:r>
            <a:r>
              <a:rPr sz="1800" b="1" dirty="0" err="1">
                <a:solidFill>
                  <a:srgbClr val="CE0000"/>
                </a:solidFill>
                <a:latin typeface="Arial"/>
                <a:cs typeface="Arial"/>
              </a:rPr>
              <a:t>tłoo</a:t>
            </a:r>
            <a:r>
              <a:rPr sz="1800" b="1" dirty="0">
                <a:solidFill>
                  <a:srgbClr val="CE0000"/>
                </a:solidFill>
                <a:latin typeface="Arial"/>
                <a:cs typeface="Arial"/>
              </a:rPr>
              <a:t> </a:t>
            </a:r>
            <a:r>
              <a:rPr lang="en-CA" sz="1800" b="1" dirty="0">
                <a:solidFill>
                  <a:srgbClr val="CE0000"/>
                </a:solidFill>
                <a:latin typeface="Arial"/>
                <a:cs typeface="Arial"/>
              </a:rPr>
              <a:t>v</a:t>
            </a:r>
            <a:r>
              <a:rPr sz="1800" b="1" dirty="0" err="1">
                <a:solidFill>
                  <a:srgbClr val="CE0000"/>
                </a:solidFill>
                <a:latin typeface="Arial"/>
                <a:cs typeface="Arial"/>
              </a:rPr>
              <a:t>àh</a:t>
            </a:r>
            <a:r>
              <a:rPr sz="1800" b="1" spc="-5" dirty="0">
                <a:solidFill>
                  <a:srgbClr val="CE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E0000"/>
                </a:solidFill>
                <a:latin typeface="Arial"/>
                <a:cs typeface="Arial"/>
              </a:rPr>
              <a:t>łethts’uh tr’à’aa</a:t>
            </a:r>
            <a:endParaRPr sz="1800" dirty="0">
              <a:latin typeface="Arial"/>
              <a:cs typeface="Arial"/>
            </a:endParaRPr>
          </a:p>
          <a:p>
            <a:pPr marL="979805">
              <a:lnSpc>
                <a:spcPct val="100000"/>
              </a:lnSpc>
              <a:spcBef>
                <a:spcPts val="315"/>
              </a:spcBef>
              <a:tabLst>
                <a:tab pos="2454910" algn="l"/>
              </a:tabLst>
            </a:pPr>
            <a:r>
              <a:rPr lang="en-CA" sz="1200" spc="15" dirty="0">
                <a:latin typeface="Garamond"/>
                <a:cs typeface="Garamond"/>
              </a:rPr>
              <a:t>                  </a:t>
            </a:r>
            <a:r>
              <a:rPr sz="1200" spc="15" dirty="0">
                <a:latin typeface="Garamond"/>
                <a:cs typeface="Garamond"/>
              </a:rPr>
              <a:t>w</a:t>
            </a:r>
            <a:r>
              <a:rPr sz="1200" spc="15" dirty="0">
                <a:latin typeface="Times New Roman"/>
                <a:cs typeface="Times New Roman"/>
              </a:rPr>
              <a:t>ith	</a:t>
            </a:r>
            <a:r>
              <a:rPr lang="en-CA" sz="1200" spc="15" dirty="0">
                <a:latin typeface="Times New Roman"/>
                <a:cs typeface="Times New Roman"/>
              </a:rPr>
              <a:t>                  </a:t>
            </a:r>
            <a:r>
              <a:rPr sz="1200" spc="-20" dirty="0">
                <a:latin typeface="Times New Roman"/>
                <a:cs typeface="Times New Roman"/>
              </a:rPr>
              <a:t>folks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eat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12700" algn="ctr">
              <a:lnSpc>
                <a:spcPct val="100000"/>
              </a:lnSpc>
            </a:pPr>
            <a:r>
              <a:rPr sz="1800" b="1" dirty="0">
                <a:solidFill>
                  <a:srgbClr val="CE0000"/>
                </a:solidFill>
                <a:latin typeface="Arial"/>
                <a:cs typeface="Arial"/>
              </a:rPr>
              <a:t>gwiiyeendoo gwiinzii vigwaan</a:t>
            </a:r>
            <a:r>
              <a:rPr sz="1800" b="1" spc="-5" dirty="0">
                <a:solidFill>
                  <a:srgbClr val="CE0000"/>
                </a:solidFill>
                <a:latin typeface="Arial"/>
                <a:cs typeface="Arial"/>
              </a:rPr>
              <a:t>d</a:t>
            </a:r>
            <a:r>
              <a:rPr sz="1800" b="1" dirty="0">
                <a:solidFill>
                  <a:srgbClr val="CE0000"/>
                </a:solidFill>
                <a:latin typeface="Arial"/>
                <a:cs typeface="Arial"/>
              </a:rPr>
              <a:t>àih.</a:t>
            </a:r>
            <a:endParaRPr sz="1800" dirty="0">
              <a:latin typeface="Arial"/>
              <a:cs typeface="Arial"/>
            </a:endParaRPr>
          </a:p>
          <a:p>
            <a:pPr marL="46990">
              <a:lnSpc>
                <a:spcPct val="100000"/>
              </a:lnSpc>
              <a:spcBef>
                <a:spcPts val="50"/>
              </a:spcBef>
              <a:tabLst>
                <a:tab pos="1522095" algn="l"/>
                <a:tab pos="2436495" algn="l"/>
              </a:tabLst>
            </a:pPr>
            <a:r>
              <a:rPr lang="en-CA" sz="1200" spc="-25" dirty="0">
                <a:latin typeface="Times New Roman"/>
                <a:cs typeface="Times New Roman"/>
              </a:rPr>
              <a:t>          </a:t>
            </a:r>
            <a:r>
              <a:rPr sz="1200" spc="-25" dirty="0">
                <a:latin typeface="Times New Roman"/>
                <a:cs typeface="Times New Roman"/>
              </a:rPr>
              <a:t>very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20" dirty="0">
                <a:latin typeface="Times New Roman"/>
                <a:cs typeface="Times New Roman"/>
              </a:rPr>
              <a:t>much</a:t>
            </a:r>
            <a:r>
              <a:rPr sz="1200" dirty="0">
                <a:latin typeface="Times New Roman"/>
                <a:cs typeface="Times New Roman"/>
              </a:rPr>
              <a:t>	</a:t>
            </a:r>
            <a:r>
              <a:rPr lang="en-CA" sz="1200" dirty="0">
                <a:latin typeface="Times New Roman"/>
                <a:cs typeface="Times New Roman"/>
              </a:rPr>
              <a:t>         </a:t>
            </a:r>
            <a:r>
              <a:rPr sz="1200" dirty="0">
                <a:latin typeface="Times New Roman"/>
                <a:cs typeface="Times New Roman"/>
              </a:rPr>
              <a:t>good	</a:t>
            </a:r>
            <a:r>
              <a:rPr lang="en-CA" sz="1200" dirty="0">
                <a:latin typeface="Times New Roman"/>
                <a:cs typeface="Times New Roman"/>
              </a:rPr>
              <a:t>        </a:t>
            </a:r>
            <a:r>
              <a:rPr sz="1200" spc="-5" dirty="0">
                <a:latin typeface="Times New Roman"/>
                <a:cs typeface="Times New Roman"/>
              </a:rPr>
              <a:t>tastes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good</a:t>
            </a:r>
          </a:p>
        </p:txBody>
      </p:sp>
      <p:pic>
        <p:nvPicPr>
          <p:cNvPr id="7" name="pg9GN">
            <a:hlinkClick r:id="" action="ppaction://media"/>
            <a:extLst>
              <a:ext uri="{FF2B5EF4-FFF2-40B4-BE49-F238E27FC236}">
                <a16:creationId xmlns:a16="http://schemas.microsoft.com/office/drawing/2014/main" id="{DE187D68-65D8-42CD-9319-51ABAD6132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74646" y="42508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7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869916" cy="76267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4528" y="6127709"/>
            <a:ext cx="4212311" cy="118912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05598" y="6200106"/>
            <a:ext cx="4486573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209" algn="ctr">
              <a:lnSpc>
                <a:spcPct val="100000"/>
              </a:lnSpc>
            </a:pPr>
            <a:r>
              <a:rPr sz="1800" b="1" dirty="0">
                <a:solidFill>
                  <a:srgbClr val="CE0000"/>
                </a:solidFill>
                <a:latin typeface="Arial"/>
                <a:cs typeface="Arial"/>
              </a:rPr>
              <a:t>Jak </a:t>
            </a:r>
            <a:r>
              <a:rPr sz="1800" b="1" dirty="0" err="1">
                <a:solidFill>
                  <a:srgbClr val="CE0000"/>
                </a:solidFill>
                <a:latin typeface="Arial"/>
                <a:cs typeface="Arial"/>
              </a:rPr>
              <a:t>tł’oo</a:t>
            </a:r>
            <a:r>
              <a:rPr sz="1800" b="1" dirty="0">
                <a:solidFill>
                  <a:srgbClr val="CE0000"/>
                </a:solidFill>
                <a:latin typeface="Arial"/>
                <a:cs typeface="Arial"/>
              </a:rPr>
              <a:t> </a:t>
            </a:r>
            <a:r>
              <a:rPr lang="en-CA" sz="1800" b="1" dirty="0">
                <a:solidFill>
                  <a:srgbClr val="CE0000"/>
                </a:solidFill>
                <a:latin typeface="Arial"/>
                <a:cs typeface="Arial"/>
              </a:rPr>
              <a:t>v</a:t>
            </a:r>
            <a:r>
              <a:rPr sz="1800" b="1" dirty="0" err="1">
                <a:solidFill>
                  <a:srgbClr val="CE0000"/>
                </a:solidFill>
                <a:latin typeface="Arial"/>
                <a:cs typeface="Arial"/>
              </a:rPr>
              <a:t>àh</a:t>
            </a:r>
            <a:r>
              <a:rPr sz="1800" b="1" spc="-5" dirty="0">
                <a:solidFill>
                  <a:srgbClr val="CE0000"/>
                </a:solidFill>
                <a:latin typeface="Arial"/>
                <a:cs typeface="Arial"/>
              </a:rPr>
              <a:t> </a:t>
            </a:r>
            <a:r>
              <a:rPr sz="1800" b="1" dirty="0" err="1">
                <a:solidFill>
                  <a:srgbClr val="CE0000"/>
                </a:solidFill>
                <a:latin typeface="Arial"/>
                <a:cs typeface="Arial"/>
              </a:rPr>
              <a:t>łethts’uh</a:t>
            </a:r>
            <a:r>
              <a:rPr sz="1800" b="1" dirty="0">
                <a:solidFill>
                  <a:srgbClr val="CE0000"/>
                </a:solidFill>
                <a:latin typeface="Arial"/>
                <a:cs typeface="Arial"/>
              </a:rPr>
              <a:t> </a:t>
            </a:r>
            <a:r>
              <a:rPr sz="1800" b="1" dirty="0" err="1">
                <a:solidFill>
                  <a:srgbClr val="CE0000"/>
                </a:solidFill>
                <a:latin typeface="Arial"/>
                <a:cs typeface="Arial"/>
              </a:rPr>
              <a:t>nyà’aa</a:t>
            </a:r>
            <a:endParaRPr lang="en-CA" b="1" dirty="0">
              <a:solidFill>
                <a:srgbClr val="CE0000"/>
              </a:solidFill>
              <a:latin typeface="Arial"/>
              <a:cs typeface="Arial"/>
            </a:endParaRPr>
          </a:p>
          <a:p>
            <a:pPr marL="29209" algn="ctr">
              <a:lnSpc>
                <a:spcPct val="100000"/>
              </a:lnSpc>
            </a:pPr>
            <a:r>
              <a:rPr lang="en-CA" sz="1200" b="1" spc="25" dirty="0">
                <a:solidFill>
                  <a:srgbClr val="CE0000"/>
                </a:solidFill>
                <a:latin typeface="Arial"/>
                <a:cs typeface="Arial"/>
              </a:rPr>
              <a:t>                                                </a:t>
            </a:r>
            <a:r>
              <a:rPr sz="1200" spc="25" dirty="0">
                <a:latin typeface="Garamond"/>
                <a:cs typeface="Garamond"/>
              </a:rPr>
              <a:t>you</a:t>
            </a:r>
            <a:r>
              <a:rPr sz="1200" spc="-30" dirty="0">
                <a:latin typeface="Garamond"/>
                <a:cs typeface="Garamond"/>
              </a:rPr>
              <a:t> </a:t>
            </a:r>
            <a:r>
              <a:rPr sz="1200" spc="15" dirty="0">
                <a:latin typeface="Garamond"/>
                <a:cs typeface="Garamond"/>
              </a:rPr>
              <a:t>eat</a:t>
            </a:r>
            <a:endParaRPr sz="1200" dirty="0">
              <a:latin typeface="Garamond"/>
              <a:cs typeface="Garamond"/>
            </a:endParaRPr>
          </a:p>
          <a:p>
            <a:pPr marL="12700" algn="ctr">
              <a:lnSpc>
                <a:spcPct val="100000"/>
              </a:lnSpc>
              <a:spcBef>
                <a:spcPts val="1000"/>
              </a:spcBef>
            </a:pPr>
            <a:r>
              <a:rPr sz="1800" b="1" dirty="0">
                <a:solidFill>
                  <a:srgbClr val="CE0000"/>
                </a:solidFill>
                <a:latin typeface="Arial"/>
                <a:cs typeface="Arial"/>
              </a:rPr>
              <a:t>lee gat’iiniindhan?</a:t>
            </a:r>
            <a:endParaRPr sz="1800" dirty="0">
              <a:latin typeface="Arial"/>
              <a:cs typeface="Arial"/>
            </a:endParaRPr>
          </a:p>
          <a:p>
            <a:pPr marL="29209">
              <a:lnSpc>
                <a:spcPct val="100000"/>
              </a:lnSpc>
              <a:spcBef>
                <a:spcPts val="204"/>
              </a:spcBef>
              <a:tabLst>
                <a:tab pos="417830" algn="l"/>
              </a:tabLst>
            </a:pPr>
            <a:r>
              <a:rPr lang="en-CA" sz="1200" spc="15" dirty="0">
                <a:latin typeface="Garamond"/>
                <a:cs typeface="Garamond"/>
              </a:rPr>
              <a:t>		         </a:t>
            </a:r>
            <a:r>
              <a:rPr sz="1200" spc="15" dirty="0">
                <a:latin typeface="Garamond"/>
                <a:cs typeface="Garamond"/>
              </a:rPr>
              <a:t>do?</a:t>
            </a:r>
            <a:r>
              <a:rPr lang="en-CA" sz="1200" spc="15" dirty="0">
                <a:latin typeface="Garamond"/>
                <a:cs typeface="Garamond"/>
              </a:rPr>
              <a:t>    </a:t>
            </a:r>
            <a:r>
              <a:rPr sz="1200" spc="25" dirty="0">
                <a:latin typeface="Garamond"/>
                <a:cs typeface="Garamond"/>
              </a:rPr>
              <a:t>you</a:t>
            </a:r>
            <a:r>
              <a:rPr sz="1200" spc="-30" dirty="0">
                <a:latin typeface="Garamond"/>
                <a:cs typeface="Garamond"/>
              </a:rPr>
              <a:t> </a:t>
            </a:r>
            <a:r>
              <a:rPr sz="1200" spc="25" dirty="0">
                <a:latin typeface="Garamond"/>
                <a:cs typeface="Garamond"/>
              </a:rPr>
              <a:t>like</a:t>
            </a:r>
            <a:r>
              <a:rPr sz="1200" spc="-30" dirty="0">
                <a:latin typeface="Garamond"/>
                <a:cs typeface="Garamond"/>
              </a:rPr>
              <a:t> </a:t>
            </a:r>
            <a:r>
              <a:rPr sz="1200" spc="25" dirty="0">
                <a:latin typeface="Garamond"/>
                <a:cs typeface="Garamond"/>
              </a:rPr>
              <a:t>it</a:t>
            </a:r>
            <a:endParaRPr sz="1200" dirty="0">
              <a:latin typeface="Garamond"/>
              <a:cs typeface="Garamond"/>
            </a:endParaRPr>
          </a:p>
        </p:txBody>
      </p:sp>
      <p:pic>
        <p:nvPicPr>
          <p:cNvPr id="6" name="pg10GN">
            <a:hlinkClick r:id="" action="ppaction://media"/>
            <a:extLst>
              <a:ext uri="{FF2B5EF4-FFF2-40B4-BE49-F238E27FC236}">
                <a16:creationId xmlns:a16="http://schemas.microsoft.com/office/drawing/2014/main" id="{D421F842-BA40-409D-B73E-4143B62195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2039" y="32857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5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749" y="532259"/>
            <a:ext cx="3575685" cy="147320"/>
          </a:xfrm>
          <a:custGeom>
            <a:avLst/>
            <a:gdLst/>
            <a:ahLst/>
            <a:cxnLst/>
            <a:rect l="l" t="t" r="r" b="b"/>
            <a:pathLst>
              <a:path w="3575685" h="147320">
                <a:moveTo>
                  <a:pt x="0" y="0"/>
                </a:moveTo>
                <a:lnTo>
                  <a:pt x="3575658" y="0"/>
                </a:lnTo>
                <a:lnTo>
                  <a:pt x="3575658" y="147271"/>
                </a:lnTo>
                <a:lnTo>
                  <a:pt x="0" y="147271"/>
                </a:lnTo>
                <a:lnTo>
                  <a:pt x="0" y="0"/>
                </a:lnTo>
                <a:close/>
              </a:path>
            </a:pathLst>
          </a:custGeom>
          <a:solidFill>
            <a:srgbClr val="7C01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9365" y="719661"/>
            <a:ext cx="758190" cy="147320"/>
          </a:xfrm>
          <a:custGeom>
            <a:avLst/>
            <a:gdLst/>
            <a:ahLst/>
            <a:cxnLst/>
            <a:rect l="l" t="t" r="r" b="b"/>
            <a:pathLst>
              <a:path w="758190" h="147319">
                <a:moveTo>
                  <a:pt x="0" y="0"/>
                </a:moveTo>
                <a:lnTo>
                  <a:pt x="757838" y="0"/>
                </a:lnTo>
                <a:lnTo>
                  <a:pt x="757838" y="147271"/>
                </a:lnTo>
                <a:lnTo>
                  <a:pt x="0" y="147271"/>
                </a:lnTo>
                <a:lnTo>
                  <a:pt x="0" y="0"/>
                </a:lnTo>
                <a:close/>
              </a:path>
            </a:pathLst>
          </a:custGeom>
          <a:solidFill>
            <a:srgbClr val="7C01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5374" y="902492"/>
            <a:ext cx="1379855" cy="147320"/>
          </a:xfrm>
          <a:custGeom>
            <a:avLst/>
            <a:gdLst/>
            <a:ahLst/>
            <a:cxnLst/>
            <a:rect l="l" t="t" r="r" b="b"/>
            <a:pathLst>
              <a:path w="1379855" h="147319">
                <a:moveTo>
                  <a:pt x="0" y="0"/>
                </a:moveTo>
                <a:lnTo>
                  <a:pt x="1379693" y="0"/>
                </a:lnTo>
                <a:lnTo>
                  <a:pt x="1379693" y="147271"/>
                </a:lnTo>
                <a:lnTo>
                  <a:pt x="0" y="147271"/>
                </a:lnTo>
                <a:lnTo>
                  <a:pt x="0" y="0"/>
                </a:lnTo>
                <a:close/>
              </a:path>
            </a:pathLst>
          </a:custGeom>
          <a:solidFill>
            <a:srgbClr val="7C01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4496" y="1268153"/>
            <a:ext cx="3951604" cy="147320"/>
          </a:xfrm>
          <a:custGeom>
            <a:avLst/>
            <a:gdLst/>
            <a:ahLst/>
            <a:cxnLst/>
            <a:rect l="l" t="t" r="r" b="b"/>
            <a:pathLst>
              <a:path w="3951604" h="147319">
                <a:moveTo>
                  <a:pt x="0" y="0"/>
                </a:moveTo>
                <a:lnTo>
                  <a:pt x="3951475" y="0"/>
                </a:lnTo>
                <a:lnTo>
                  <a:pt x="3951475" y="147271"/>
                </a:lnTo>
                <a:lnTo>
                  <a:pt x="0" y="147271"/>
                </a:lnTo>
                <a:lnTo>
                  <a:pt x="0" y="0"/>
                </a:lnTo>
                <a:close/>
              </a:path>
            </a:pathLst>
          </a:custGeom>
          <a:solidFill>
            <a:srgbClr val="7C01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9476" y="1450985"/>
            <a:ext cx="3998595" cy="147320"/>
          </a:xfrm>
          <a:custGeom>
            <a:avLst/>
            <a:gdLst/>
            <a:ahLst/>
            <a:cxnLst/>
            <a:rect l="l" t="t" r="r" b="b"/>
            <a:pathLst>
              <a:path w="3998595" h="147319">
                <a:moveTo>
                  <a:pt x="0" y="0"/>
                </a:moveTo>
                <a:lnTo>
                  <a:pt x="3998012" y="0"/>
                </a:lnTo>
                <a:lnTo>
                  <a:pt x="3998012" y="147271"/>
                </a:lnTo>
                <a:lnTo>
                  <a:pt x="0" y="147271"/>
                </a:lnTo>
                <a:lnTo>
                  <a:pt x="0" y="0"/>
                </a:lnTo>
                <a:close/>
              </a:path>
            </a:pathLst>
          </a:custGeom>
          <a:solidFill>
            <a:srgbClr val="7C01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6345" y="1638386"/>
            <a:ext cx="523240" cy="147320"/>
          </a:xfrm>
          <a:custGeom>
            <a:avLst/>
            <a:gdLst/>
            <a:ahLst/>
            <a:cxnLst/>
            <a:rect l="l" t="t" r="r" b="b"/>
            <a:pathLst>
              <a:path w="523240" h="147319">
                <a:moveTo>
                  <a:pt x="0" y="0"/>
                </a:moveTo>
                <a:lnTo>
                  <a:pt x="523098" y="0"/>
                </a:lnTo>
                <a:lnTo>
                  <a:pt x="523098" y="147271"/>
                </a:lnTo>
                <a:lnTo>
                  <a:pt x="0" y="147271"/>
                </a:lnTo>
                <a:lnTo>
                  <a:pt x="0" y="0"/>
                </a:lnTo>
                <a:close/>
              </a:path>
            </a:pathLst>
          </a:custGeom>
          <a:solidFill>
            <a:srgbClr val="7C01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9152" y="1805984"/>
            <a:ext cx="1595120" cy="171450"/>
          </a:xfrm>
          <a:custGeom>
            <a:avLst/>
            <a:gdLst/>
            <a:ahLst/>
            <a:cxnLst/>
            <a:rect l="l" t="t" r="r" b="b"/>
            <a:pathLst>
              <a:path w="1595120" h="171450">
                <a:moveTo>
                  <a:pt x="0" y="0"/>
                </a:moveTo>
                <a:lnTo>
                  <a:pt x="1594799" y="0"/>
                </a:lnTo>
                <a:lnTo>
                  <a:pt x="1594799" y="170966"/>
                </a:lnTo>
                <a:lnTo>
                  <a:pt x="0" y="170966"/>
                </a:lnTo>
                <a:lnTo>
                  <a:pt x="0" y="0"/>
                </a:lnTo>
                <a:close/>
              </a:path>
            </a:pathLst>
          </a:custGeom>
          <a:solidFill>
            <a:srgbClr val="7C01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8073" y="2191449"/>
            <a:ext cx="355600" cy="147320"/>
          </a:xfrm>
          <a:custGeom>
            <a:avLst/>
            <a:gdLst/>
            <a:ahLst/>
            <a:cxnLst/>
            <a:rect l="l" t="t" r="r" b="b"/>
            <a:pathLst>
              <a:path w="355600" h="147319">
                <a:moveTo>
                  <a:pt x="0" y="0"/>
                </a:moveTo>
                <a:lnTo>
                  <a:pt x="355439" y="0"/>
                </a:lnTo>
                <a:lnTo>
                  <a:pt x="355439" y="147271"/>
                </a:lnTo>
                <a:lnTo>
                  <a:pt x="0" y="147271"/>
                </a:lnTo>
                <a:lnTo>
                  <a:pt x="0" y="0"/>
                </a:lnTo>
                <a:close/>
              </a:path>
            </a:pathLst>
          </a:custGeom>
          <a:solidFill>
            <a:srgbClr val="7C01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1848" y="2374281"/>
            <a:ext cx="2456815" cy="147320"/>
          </a:xfrm>
          <a:custGeom>
            <a:avLst/>
            <a:gdLst/>
            <a:ahLst/>
            <a:cxnLst/>
            <a:rect l="l" t="t" r="r" b="b"/>
            <a:pathLst>
              <a:path w="2456815" h="147319">
                <a:moveTo>
                  <a:pt x="0" y="0"/>
                </a:moveTo>
                <a:lnTo>
                  <a:pt x="2456700" y="0"/>
                </a:lnTo>
                <a:lnTo>
                  <a:pt x="2456700" y="147271"/>
                </a:lnTo>
                <a:lnTo>
                  <a:pt x="0" y="147271"/>
                </a:lnTo>
                <a:lnTo>
                  <a:pt x="0" y="0"/>
                </a:lnTo>
                <a:close/>
              </a:path>
            </a:pathLst>
          </a:custGeom>
          <a:solidFill>
            <a:srgbClr val="7C01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4942" y="2557111"/>
            <a:ext cx="1936114" cy="147320"/>
          </a:xfrm>
          <a:custGeom>
            <a:avLst/>
            <a:gdLst/>
            <a:ahLst/>
            <a:cxnLst/>
            <a:rect l="l" t="t" r="r" b="b"/>
            <a:pathLst>
              <a:path w="1936114" h="147319">
                <a:moveTo>
                  <a:pt x="0" y="0"/>
                </a:moveTo>
                <a:lnTo>
                  <a:pt x="1935653" y="0"/>
                </a:lnTo>
                <a:lnTo>
                  <a:pt x="1935653" y="147271"/>
                </a:lnTo>
                <a:lnTo>
                  <a:pt x="0" y="147271"/>
                </a:lnTo>
                <a:lnTo>
                  <a:pt x="0" y="0"/>
                </a:lnTo>
                <a:close/>
              </a:path>
            </a:pathLst>
          </a:custGeom>
          <a:solidFill>
            <a:srgbClr val="7C01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77749" y="2737912"/>
            <a:ext cx="3396615" cy="154305"/>
          </a:xfrm>
          <a:custGeom>
            <a:avLst/>
            <a:gdLst/>
            <a:ahLst/>
            <a:cxnLst/>
            <a:rect l="l" t="t" r="r" b="b"/>
            <a:pathLst>
              <a:path w="3396615" h="154305">
                <a:moveTo>
                  <a:pt x="0" y="0"/>
                </a:moveTo>
                <a:lnTo>
                  <a:pt x="3396522" y="0"/>
                </a:lnTo>
                <a:lnTo>
                  <a:pt x="3396522" y="153872"/>
                </a:lnTo>
                <a:lnTo>
                  <a:pt x="0" y="153872"/>
                </a:lnTo>
                <a:lnTo>
                  <a:pt x="0" y="0"/>
                </a:lnTo>
                <a:close/>
              </a:path>
            </a:pathLst>
          </a:custGeom>
          <a:solidFill>
            <a:srgbClr val="7C01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9365" y="2931915"/>
            <a:ext cx="572770" cy="147320"/>
          </a:xfrm>
          <a:custGeom>
            <a:avLst/>
            <a:gdLst/>
            <a:ahLst/>
            <a:cxnLst/>
            <a:rect l="l" t="t" r="r" b="b"/>
            <a:pathLst>
              <a:path w="572769" h="147319">
                <a:moveTo>
                  <a:pt x="0" y="0"/>
                </a:moveTo>
                <a:lnTo>
                  <a:pt x="572357" y="0"/>
                </a:lnTo>
                <a:lnTo>
                  <a:pt x="572357" y="147271"/>
                </a:lnTo>
                <a:lnTo>
                  <a:pt x="0" y="147271"/>
                </a:lnTo>
                <a:lnTo>
                  <a:pt x="0" y="0"/>
                </a:lnTo>
                <a:close/>
              </a:path>
            </a:pathLst>
          </a:custGeom>
          <a:solidFill>
            <a:srgbClr val="7C01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4942" y="3108144"/>
            <a:ext cx="2490470" cy="154305"/>
          </a:xfrm>
          <a:custGeom>
            <a:avLst/>
            <a:gdLst/>
            <a:ahLst/>
            <a:cxnLst/>
            <a:rect l="l" t="t" r="r" b="b"/>
            <a:pathLst>
              <a:path w="2490470" h="154304">
                <a:moveTo>
                  <a:pt x="0" y="0"/>
                </a:moveTo>
                <a:lnTo>
                  <a:pt x="2490035" y="0"/>
                </a:lnTo>
                <a:lnTo>
                  <a:pt x="2490035" y="153872"/>
                </a:lnTo>
                <a:lnTo>
                  <a:pt x="0" y="153872"/>
                </a:lnTo>
                <a:lnTo>
                  <a:pt x="0" y="0"/>
                </a:lnTo>
                <a:close/>
              </a:path>
            </a:pathLst>
          </a:custGeom>
          <a:solidFill>
            <a:srgbClr val="7C01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75266" y="3297576"/>
            <a:ext cx="1424940" cy="147320"/>
          </a:xfrm>
          <a:custGeom>
            <a:avLst/>
            <a:gdLst/>
            <a:ahLst/>
            <a:cxnLst/>
            <a:rect l="l" t="t" r="r" b="b"/>
            <a:pathLst>
              <a:path w="1424939" h="147320">
                <a:moveTo>
                  <a:pt x="0" y="0"/>
                </a:moveTo>
                <a:lnTo>
                  <a:pt x="1424838" y="0"/>
                </a:lnTo>
                <a:lnTo>
                  <a:pt x="1424838" y="147271"/>
                </a:lnTo>
                <a:lnTo>
                  <a:pt x="0" y="147271"/>
                </a:lnTo>
                <a:lnTo>
                  <a:pt x="0" y="0"/>
                </a:lnTo>
                <a:close/>
              </a:path>
            </a:pathLst>
          </a:custGeom>
          <a:solidFill>
            <a:srgbClr val="7C01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74496" y="3480408"/>
            <a:ext cx="3618229" cy="147320"/>
          </a:xfrm>
          <a:custGeom>
            <a:avLst/>
            <a:gdLst/>
            <a:ahLst/>
            <a:cxnLst/>
            <a:rect l="l" t="t" r="r" b="b"/>
            <a:pathLst>
              <a:path w="3618229" h="147320">
                <a:moveTo>
                  <a:pt x="0" y="0"/>
                </a:moveTo>
                <a:lnTo>
                  <a:pt x="3617796" y="0"/>
                </a:lnTo>
                <a:lnTo>
                  <a:pt x="3617796" y="147271"/>
                </a:lnTo>
                <a:lnTo>
                  <a:pt x="0" y="147271"/>
                </a:lnTo>
                <a:lnTo>
                  <a:pt x="0" y="0"/>
                </a:lnTo>
                <a:close/>
              </a:path>
            </a:pathLst>
          </a:custGeom>
          <a:solidFill>
            <a:srgbClr val="7C01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73431" y="3663238"/>
            <a:ext cx="3822700" cy="147320"/>
          </a:xfrm>
          <a:custGeom>
            <a:avLst/>
            <a:gdLst/>
            <a:ahLst/>
            <a:cxnLst/>
            <a:rect l="l" t="t" r="r" b="b"/>
            <a:pathLst>
              <a:path w="3822700" h="147320">
                <a:moveTo>
                  <a:pt x="0" y="0"/>
                </a:moveTo>
                <a:lnTo>
                  <a:pt x="3822294" y="0"/>
                </a:lnTo>
                <a:lnTo>
                  <a:pt x="3822294" y="147271"/>
                </a:lnTo>
                <a:lnTo>
                  <a:pt x="0" y="147271"/>
                </a:lnTo>
                <a:lnTo>
                  <a:pt x="0" y="0"/>
                </a:lnTo>
                <a:close/>
              </a:path>
            </a:pathLst>
          </a:custGeom>
          <a:solidFill>
            <a:srgbClr val="7C01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61630" y="544305"/>
            <a:ext cx="4027804" cy="3264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34340" indent="8890">
              <a:lnSpc>
                <a:spcPct val="144700"/>
              </a:lnSpc>
            </a:pPr>
            <a:r>
              <a:rPr sz="850" spc="20" dirty="0">
                <a:solidFill>
                  <a:srgbClr val="FBF9FB"/>
                </a:solidFill>
                <a:latin typeface="Arial"/>
                <a:cs typeface="Arial"/>
              </a:rPr>
              <a:t>Gwich'in</a:t>
            </a:r>
            <a:r>
              <a:rPr sz="850" spc="25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35" dirty="0">
                <a:solidFill>
                  <a:srgbClr val="FBF9FB"/>
                </a:solidFill>
                <a:latin typeface="Arial"/>
                <a:cs typeface="Arial"/>
              </a:rPr>
              <a:t>edition</a:t>
            </a:r>
            <a:r>
              <a:rPr sz="850" spc="75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30" dirty="0">
                <a:solidFill>
                  <a:srgbClr val="FBF9FB"/>
                </a:solidFill>
                <a:latin typeface="Arial"/>
                <a:cs typeface="Arial"/>
              </a:rPr>
              <a:t>developed</a:t>
            </a:r>
            <a:r>
              <a:rPr sz="850" spc="25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60" dirty="0">
                <a:solidFill>
                  <a:srgbClr val="FBF9FB"/>
                </a:solidFill>
                <a:latin typeface="Arial"/>
                <a:cs typeface="Arial"/>
              </a:rPr>
              <a:t>with</a:t>
            </a:r>
            <a:r>
              <a:rPr sz="850" spc="45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30" dirty="0">
                <a:solidFill>
                  <a:srgbClr val="FBF9FB"/>
                </a:solidFill>
                <a:latin typeface="Arial"/>
                <a:cs typeface="Arial"/>
              </a:rPr>
              <a:t>the</a:t>
            </a:r>
            <a:r>
              <a:rPr sz="850" spc="95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20" dirty="0">
                <a:solidFill>
                  <a:srgbClr val="FBF9FB"/>
                </a:solidFill>
                <a:latin typeface="Arial"/>
                <a:cs typeface="Arial"/>
              </a:rPr>
              <a:t>permission</a:t>
            </a:r>
            <a:r>
              <a:rPr sz="850" spc="10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45" dirty="0">
                <a:solidFill>
                  <a:srgbClr val="FBF9FB"/>
                </a:solidFill>
                <a:latin typeface="Arial"/>
                <a:cs typeface="Arial"/>
              </a:rPr>
              <a:t>of</a:t>
            </a:r>
            <a:r>
              <a:rPr sz="850" spc="25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FBF9FB"/>
                </a:solidFill>
                <a:latin typeface="Arial"/>
                <a:cs typeface="Arial"/>
              </a:rPr>
              <a:t>Taich6</a:t>
            </a:r>
            <a:r>
              <a:rPr sz="850" spc="40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25" dirty="0">
                <a:solidFill>
                  <a:srgbClr val="FBF9FB"/>
                </a:solidFill>
                <a:latin typeface="Arial"/>
                <a:cs typeface="Arial"/>
              </a:rPr>
              <a:t>Community</a:t>
            </a:r>
            <a:r>
              <a:rPr sz="850" spc="10" dirty="0">
                <a:solidFill>
                  <a:srgbClr val="FBF9FB"/>
                </a:solidFill>
                <a:latin typeface="Arial"/>
                <a:cs typeface="Arial"/>
              </a:rPr>
              <a:t> Servi</a:t>
            </a:r>
            <a:r>
              <a:rPr sz="850" spc="-25" dirty="0">
                <a:solidFill>
                  <a:srgbClr val="FBF9FB"/>
                </a:solidFill>
                <a:latin typeface="Arial"/>
                <a:cs typeface="Arial"/>
              </a:rPr>
              <a:t>ces</a:t>
            </a:r>
            <a:r>
              <a:rPr sz="850" spc="90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10" dirty="0">
                <a:solidFill>
                  <a:srgbClr val="FBF9FB"/>
                </a:solidFill>
                <a:latin typeface="Arial"/>
                <a:cs typeface="Arial"/>
              </a:rPr>
              <a:t>Board</a:t>
            </a:r>
            <a:endParaRPr sz="850">
              <a:latin typeface="Arial"/>
              <a:cs typeface="Arial"/>
            </a:endParaRPr>
          </a:p>
          <a:p>
            <a:pPr marL="21590">
              <a:lnSpc>
                <a:spcPct val="100000"/>
              </a:lnSpc>
              <a:spcBef>
                <a:spcPts val="420"/>
              </a:spcBef>
            </a:pPr>
            <a:r>
              <a:rPr sz="850" spc="30" dirty="0">
                <a:solidFill>
                  <a:srgbClr val="FBF9FB"/>
                </a:solidFill>
                <a:latin typeface="Arial"/>
                <a:cs typeface="Arial"/>
              </a:rPr>
              <a:t>Margaret</a:t>
            </a:r>
            <a:r>
              <a:rPr sz="850" spc="85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25" dirty="0">
                <a:solidFill>
                  <a:srgbClr val="FBF9FB"/>
                </a:solidFill>
                <a:latin typeface="Arial"/>
                <a:cs typeface="Arial"/>
              </a:rPr>
              <a:t>Mackenz</a:t>
            </a:r>
            <a:r>
              <a:rPr sz="850" spc="15" dirty="0">
                <a:solidFill>
                  <a:srgbClr val="FBF9FB"/>
                </a:solidFill>
                <a:latin typeface="Arial"/>
                <a:cs typeface="Arial"/>
              </a:rPr>
              <a:t>ie,</a:t>
            </a:r>
            <a:r>
              <a:rPr sz="850" spc="20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5" dirty="0">
                <a:solidFill>
                  <a:srgbClr val="FBF9FB"/>
                </a:solidFill>
                <a:latin typeface="Arial"/>
                <a:cs typeface="Arial"/>
              </a:rPr>
              <a:t>2000</a:t>
            </a:r>
            <a:endParaRPr sz="8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 marL="21590" marR="5080" indent="-9525">
              <a:lnSpc>
                <a:spcPct val="142900"/>
              </a:lnSpc>
              <a:spcBef>
                <a:spcPts val="500"/>
              </a:spcBef>
            </a:pPr>
            <a:r>
              <a:rPr sz="850" spc="20" dirty="0">
                <a:solidFill>
                  <a:srgbClr val="FBF9FB"/>
                </a:solidFill>
                <a:latin typeface="Arial"/>
                <a:cs typeface="Arial"/>
              </a:rPr>
              <a:t>All</a:t>
            </a:r>
            <a:r>
              <a:rPr sz="850" spc="40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30" dirty="0">
                <a:solidFill>
                  <a:srgbClr val="FBF9FB"/>
                </a:solidFill>
                <a:latin typeface="Arial"/>
                <a:cs typeface="Arial"/>
              </a:rPr>
              <a:t>rights</a:t>
            </a:r>
            <a:r>
              <a:rPr sz="850" spc="-5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20" dirty="0">
                <a:solidFill>
                  <a:srgbClr val="FBF9FB"/>
                </a:solidFill>
                <a:latin typeface="Arial"/>
                <a:cs typeface="Arial"/>
              </a:rPr>
              <a:t>reserved,</a:t>
            </a:r>
            <a:r>
              <a:rPr sz="850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50" dirty="0">
                <a:solidFill>
                  <a:srgbClr val="FBF9FB"/>
                </a:solidFill>
                <a:latin typeface="Arial"/>
                <a:cs typeface="Arial"/>
              </a:rPr>
              <a:t>no</a:t>
            </a:r>
            <a:r>
              <a:rPr sz="850" spc="10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35" dirty="0">
                <a:solidFill>
                  <a:srgbClr val="FBF9FB"/>
                </a:solidFill>
                <a:latin typeface="Arial"/>
                <a:cs typeface="Arial"/>
              </a:rPr>
              <a:t>part</a:t>
            </a:r>
            <a:r>
              <a:rPr sz="850" spc="10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30" dirty="0">
                <a:solidFill>
                  <a:srgbClr val="FBF9FB"/>
                </a:solidFill>
                <a:latin typeface="Arial"/>
                <a:cs typeface="Arial"/>
              </a:rPr>
              <a:t>of</a:t>
            </a:r>
            <a:r>
              <a:rPr sz="850" spc="60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30" dirty="0">
                <a:solidFill>
                  <a:srgbClr val="FBF9FB"/>
                </a:solidFill>
                <a:latin typeface="Arial"/>
                <a:cs typeface="Arial"/>
              </a:rPr>
              <a:t>the</a:t>
            </a:r>
            <a:r>
              <a:rPr sz="850" spc="60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35" dirty="0">
                <a:solidFill>
                  <a:srgbClr val="FBF9FB"/>
                </a:solidFill>
                <a:latin typeface="Arial"/>
                <a:cs typeface="Arial"/>
              </a:rPr>
              <a:t>material</a:t>
            </a:r>
            <a:r>
              <a:rPr sz="850" spc="5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25" dirty="0">
                <a:solidFill>
                  <a:srgbClr val="FBF9FB"/>
                </a:solidFill>
                <a:latin typeface="Arial"/>
                <a:cs typeface="Arial"/>
              </a:rPr>
              <a:t>covered</a:t>
            </a:r>
            <a:r>
              <a:rPr sz="850" spc="85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FBF9FB"/>
                </a:solidFill>
                <a:latin typeface="Arial"/>
                <a:cs typeface="Arial"/>
              </a:rPr>
              <a:t>by</a:t>
            </a:r>
            <a:r>
              <a:rPr sz="850" spc="5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10" dirty="0">
                <a:solidFill>
                  <a:srgbClr val="FBF9FB"/>
                </a:solidFill>
                <a:latin typeface="Arial"/>
                <a:cs typeface="Arial"/>
              </a:rPr>
              <a:t>this</a:t>
            </a:r>
            <a:r>
              <a:rPr sz="850" spc="30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25" dirty="0">
                <a:solidFill>
                  <a:srgbClr val="FBF9FB"/>
                </a:solidFill>
                <a:latin typeface="Arial"/>
                <a:cs typeface="Arial"/>
              </a:rPr>
              <a:t>copyright</a:t>
            </a:r>
            <a:r>
              <a:rPr sz="850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-95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15" dirty="0">
                <a:solidFill>
                  <a:srgbClr val="FBF9FB"/>
                </a:solidFill>
                <a:latin typeface="Arial"/>
                <a:cs typeface="Arial"/>
              </a:rPr>
              <a:t>may</a:t>
            </a:r>
            <a:r>
              <a:rPr sz="850" spc="50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-5" dirty="0">
                <a:solidFill>
                  <a:srgbClr val="FBF9FB"/>
                </a:solidFill>
                <a:latin typeface="Arial"/>
                <a:cs typeface="Arial"/>
              </a:rPr>
              <a:t>be</a:t>
            </a:r>
            <a:r>
              <a:rPr sz="850" spc="50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5" dirty="0">
                <a:solidFill>
                  <a:srgbClr val="FBF9FB"/>
                </a:solidFill>
                <a:latin typeface="Arial"/>
                <a:cs typeface="Arial"/>
              </a:rPr>
              <a:t>r </a:t>
            </a:r>
            <a:r>
              <a:rPr sz="850" spc="25" dirty="0">
                <a:solidFill>
                  <a:srgbClr val="FBF9FB"/>
                </a:solidFill>
                <a:latin typeface="Arial"/>
                <a:cs typeface="Arial"/>
              </a:rPr>
              <a:t>eproduced</a:t>
            </a:r>
            <a:r>
              <a:rPr sz="850" spc="110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30" dirty="0">
                <a:solidFill>
                  <a:srgbClr val="FBF9FB"/>
                </a:solidFill>
                <a:latin typeface="Arial"/>
                <a:cs typeface="Arial"/>
              </a:rPr>
              <a:t>in</a:t>
            </a:r>
            <a:r>
              <a:rPr sz="850" spc="-30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10" dirty="0">
                <a:solidFill>
                  <a:srgbClr val="FBF9FB"/>
                </a:solidFill>
                <a:latin typeface="Arial"/>
                <a:cs typeface="Arial"/>
              </a:rPr>
              <a:t>any</a:t>
            </a:r>
            <a:r>
              <a:rPr sz="850" spc="40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45" dirty="0">
                <a:solidFill>
                  <a:srgbClr val="FBF9FB"/>
                </a:solidFill>
                <a:latin typeface="Arial"/>
                <a:cs typeface="Arial"/>
              </a:rPr>
              <a:t>form</a:t>
            </a:r>
            <a:r>
              <a:rPr sz="850" spc="55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35" dirty="0">
                <a:solidFill>
                  <a:srgbClr val="FBF9FB"/>
                </a:solidFill>
                <a:latin typeface="Arial"/>
                <a:cs typeface="Arial"/>
              </a:rPr>
              <a:t>or</a:t>
            </a:r>
            <a:r>
              <a:rPr sz="850" spc="80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FBF9FB"/>
                </a:solidFill>
                <a:latin typeface="Arial"/>
                <a:cs typeface="Arial"/>
              </a:rPr>
              <a:t>by</a:t>
            </a:r>
            <a:r>
              <a:rPr sz="850" spc="5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10" dirty="0">
                <a:solidFill>
                  <a:srgbClr val="FBF9FB"/>
                </a:solidFill>
                <a:latin typeface="Arial"/>
                <a:cs typeface="Arial"/>
              </a:rPr>
              <a:t>any</a:t>
            </a:r>
            <a:r>
              <a:rPr sz="850" spc="75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10" dirty="0">
                <a:solidFill>
                  <a:srgbClr val="FBF9FB"/>
                </a:solidFill>
                <a:latin typeface="Arial"/>
                <a:cs typeface="Arial"/>
              </a:rPr>
              <a:t>means</a:t>
            </a:r>
            <a:r>
              <a:rPr sz="850" spc="40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45" dirty="0">
                <a:solidFill>
                  <a:srgbClr val="FBF9FB"/>
                </a:solidFill>
                <a:latin typeface="Arial"/>
                <a:cs typeface="Arial"/>
              </a:rPr>
              <a:t>without</a:t>
            </a:r>
            <a:r>
              <a:rPr sz="850" spc="105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40" dirty="0">
                <a:solidFill>
                  <a:srgbClr val="FBF9FB"/>
                </a:solidFill>
                <a:latin typeface="Arial"/>
                <a:cs typeface="Arial"/>
              </a:rPr>
              <a:t>the</a:t>
            </a:r>
            <a:r>
              <a:rPr sz="850" spc="20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40" dirty="0">
                <a:solidFill>
                  <a:srgbClr val="FBF9FB"/>
                </a:solidFill>
                <a:latin typeface="Arial"/>
                <a:cs typeface="Arial"/>
              </a:rPr>
              <a:t>written</a:t>
            </a:r>
            <a:r>
              <a:rPr sz="850" spc="100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20" dirty="0">
                <a:solidFill>
                  <a:srgbClr val="FBF9FB"/>
                </a:solidFill>
                <a:latin typeface="Arial"/>
                <a:cs typeface="Arial"/>
              </a:rPr>
              <a:t>permission</a:t>
            </a:r>
            <a:r>
              <a:rPr sz="850" spc="85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10" dirty="0">
                <a:solidFill>
                  <a:srgbClr val="FBF9FB"/>
                </a:solidFill>
                <a:latin typeface="Arial"/>
                <a:cs typeface="Arial"/>
              </a:rPr>
              <a:t>of</a:t>
            </a:r>
            <a:r>
              <a:rPr sz="850" spc="30" dirty="0">
                <a:solidFill>
                  <a:srgbClr val="FBF9FB"/>
                </a:solidFill>
                <a:latin typeface="Arial"/>
                <a:cs typeface="Arial"/>
              </a:rPr>
              <a:t> the</a:t>
            </a:r>
            <a:r>
              <a:rPr sz="850" spc="15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20" dirty="0">
                <a:solidFill>
                  <a:srgbClr val="FBF9FB"/>
                </a:solidFill>
                <a:latin typeface="Arial"/>
                <a:cs typeface="Arial"/>
              </a:rPr>
              <a:t>publisher.</a:t>
            </a:r>
            <a:endParaRPr sz="850">
              <a:latin typeface="Arial"/>
              <a:cs typeface="Arial"/>
            </a:endParaRPr>
          </a:p>
          <a:p>
            <a:pPr marL="21590">
              <a:lnSpc>
                <a:spcPct val="100000"/>
              </a:lnSpc>
              <a:spcBef>
                <a:spcPts val="305"/>
              </a:spcBef>
            </a:pPr>
            <a:r>
              <a:rPr sz="1000" spc="-35" dirty="0">
                <a:solidFill>
                  <a:srgbClr val="FBF9FB"/>
                </a:solidFill>
                <a:latin typeface="Times New Roman"/>
                <a:cs typeface="Times New Roman"/>
              </a:rPr>
              <a:t>©</a:t>
            </a:r>
            <a:r>
              <a:rPr sz="1000" spc="55" dirty="0">
                <a:solidFill>
                  <a:srgbClr val="FBF9FB"/>
                </a:solidFill>
                <a:latin typeface="Times New Roman"/>
                <a:cs typeface="Times New Roman"/>
              </a:rPr>
              <a:t> </a:t>
            </a:r>
            <a:r>
              <a:rPr sz="850" spc="50" dirty="0">
                <a:solidFill>
                  <a:srgbClr val="FBF9FB"/>
                </a:solidFill>
                <a:latin typeface="Arial"/>
                <a:cs typeface="Arial"/>
              </a:rPr>
              <a:t>20</a:t>
            </a:r>
            <a:r>
              <a:rPr sz="850" spc="-50" dirty="0">
                <a:solidFill>
                  <a:srgbClr val="FBF9FB"/>
                </a:solidFill>
                <a:latin typeface="Arial"/>
                <a:cs typeface="Arial"/>
              </a:rPr>
              <a:t>1</a:t>
            </a:r>
            <a:r>
              <a:rPr sz="850" spc="25" dirty="0">
                <a:solidFill>
                  <a:srgbClr val="FBF9FB"/>
                </a:solidFill>
                <a:latin typeface="Arial"/>
                <a:cs typeface="Arial"/>
              </a:rPr>
              <a:t>8</a:t>
            </a:r>
            <a:r>
              <a:rPr sz="850" spc="-20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40" dirty="0">
                <a:solidFill>
                  <a:srgbClr val="FBF9FB"/>
                </a:solidFill>
                <a:latin typeface="Arial"/>
                <a:cs typeface="Arial"/>
              </a:rPr>
              <a:t>Gwich'</a:t>
            </a:r>
            <a:r>
              <a:rPr sz="850" spc="25" dirty="0">
                <a:solidFill>
                  <a:srgbClr val="FBF9FB"/>
                </a:solidFill>
                <a:latin typeface="Arial"/>
                <a:cs typeface="Arial"/>
              </a:rPr>
              <a:t>i</a:t>
            </a:r>
            <a:r>
              <a:rPr sz="850" spc="85" dirty="0">
                <a:solidFill>
                  <a:srgbClr val="FBF9FB"/>
                </a:solidFill>
                <a:latin typeface="Arial"/>
                <a:cs typeface="Arial"/>
              </a:rPr>
              <a:t>n</a:t>
            </a:r>
            <a:r>
              <a:rPr sz="850" spc="-80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20" dirty="0">
                <a:solidFill>
                  <a:srgbClr val="FBF9FB"/>
                </a:solidFill>
                <a:latin typeface="Arial"/>
                <a:cs typeface="Arial"/>
              </a:rPr>
              <a:t>Tribal</a:t>
            </a:r>
            <a:r>
              <a:rPr sz="850" spc="80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5" dirty="0">
                <a:solidFill>
                  <a:srgbClr val="FBF9FB"/>
                </a:solidFill>
                <a:latin typeface="Arial"/>
                <a:cs typeface="Arial"/>
              </a:rPr>
              <a:t>Council</a:t>
            </a:r>
            <a:endParaRPr sz="8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21590">
              <a:lnSpc>
                <a:spcPct val="100000"/>
              </a:lnSpc>
              <a:spcBef>
                <a:spcPts val="680"/>
              </a:spcBef>
            </a:pPr>
            <a:r>
              <a:rPr sz="850" spc="5" dirty="0">
                <a:solidFill>
                  <a:srgbClr val="FBF9FB"/>
                </a:solidFill>
                <a:latin typeface="Arial"/>
                <a:cs typeface="Arial"/>
              </a:rPr>
              <a:t>Credits</a:t>
            </a:r>
            <a:endParaRPr sz="850">
              <a:latin typeface="Arial"/>
              <a:cs typeface="Arial"/>
            </a:endParaRPr>
          </a:p>
          <a:p>
            <a:pPr marL="21590" marR="1555115" indent="-9525">
              <a:lnSpc>
                <a:spcPct val="141100"/>
              </a:lnSpc>
            </a:pPr>
            <a:r>
              <a:rPr sz="850" spc="5" dirty="0">
                <a:solidFill>
                  <a:srgbClr val="FBF9FB"/>
                </a:solidFill>
                <a:latin typeface="Arial"/>
                <a:cs typeface="Arial"/>
              </a:rPr>
              <a:t>Taich6 </a:t>
            </a:r>
            <a:r>
              <a:rPr sz="850" spc="-5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30" dirty="0">
                <a:solidFill>
                  <a:srgbClr val="FBF9FB"/>
                </a:solidFill>
                <a:latin typeface="Arial"/>
                <a:cs typeface="Arial"/>
              </a:rPr>
              <a:t>Author/Translator:</a:t>
            </a:r>
            <a:r>
              <a:rPr sz="850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-35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35" dirty="0">
                <a:solidFill>
                  <a:srgbClr val="FBF9FB"/>
                </a:solidFill>
                <a:latin typeface="Arial"/>
                <a:cs typeface="Arial"/>
              </a:rPr>
              <a:t>Margaret</a:t>
            </a:r>
            <a:r>
              <a:rPr sz="850" spc="50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20" dirty="0">
                <a:solidFill>
                  <a:srgbClr val="FBF9FB"/>
                </a:solidFill>
                <a:latin typeface="Arial"/>
                <a:cs typeface="Arial"/>
              </a:rPr>
              <a:t>Mackenzie</a:t>
            </a:r>
            <a:r>
              <a:rPr sz="850" spc="15" dirty="0">
                <a:solidFill>
                  <a:srgbClr val="FBF9FB"/>
                </a:solidFill>
                <a:latin typeface="Arial"/>
                <a:cs typeface="Arial"/>
              </a:rPr>
              <a:t> Editors;</a:t>
            </a:r>
            <a:r>
              <a:rPr sz="850" spc="20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-30" dirty="0">
                <a:solidFill>
                  <a:srgbClr val="FBF9FB"/>
                </a:solidFill>
                <a:latin typeface="Arial"/>
                <a:cs typeface="Arial"/>
              </a:rPr>
              <a:t>Rosa</a:t>
            </a:r>
            <a:r>
              <a:rPr sz="850" spc="55" dirty="0">
                <a:solidFill>
                  <a:srgbClr val="FBF9FB"/>
                </a:solidFill>
                <a:latin typeface="Arial"/>
                <a:cs typeface="Arial"/>
              </a:rPr>
              <a:t> M</a:t>
            </a:r>
            <a:r>
              <a:rPr sz="850" spc="125" dirty="0">
                <a:solidFill>
                  <a:srgbClr val="FBF9FB"/>
                </a:solidFill>
                <a:latin typeface="Arial"/>
                <a:cs typeface="Arial"/>
              </a:rPr>
              <a:t>a</a:t>
            </a:r>
            <a:r>
              <a:rPr sz="850" spc="20" dirty="0">
                <a:solidFill>
                  <a:srgbClr val="FBF9FB"/>
                </a:solidFill>
                <a:latin typeface="Arial"/>
                <a:cs typeface="Arial"/>
              </a:rPr>
              <a:t>ntla</a:t>
            </a:r>
            <a:r>
              <a:rPr sz="850" spc="10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30" dirty="0">
                <a:solidFill>
                  <a:srgbClr val="FBF9FB"/>
                </a:solidFill>
                <a:latin typeface="Arial"/>
                <a:cs typeface="Arial"/>
              </a:rPr>
              <a:t>and</a:t>
            </a:r>
            <a:r>
              <a:rPr sz="850" spc="45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FBF9FB"/>
                </a:solidFill>
                <a:latin typeface="Arial"/>
                <a:cs typeface="Arial"/>
              </a:rPr>
              <a:t>Lesl</a:t>
            </a:r>
            <a:r>
              <a:rPr sz="850" spc="-25" dirty="0">
                <a:solidFill>
                  <a:srgbClr val="FBF9FB"/>
                </a:solidFill>
                <a:latin typeface="Arial"/>
                <a:cs typeface="Arial"/>
              </a:rPr>
              <a:t>i</a:t>
            </a:r>
            <a:r>
              <a:rPr sz="850" spc="-20" dirty="0">
                <a:solidFill>
                  <a:srgbClr val="FBF9FB"/>
                </a:solidFill>
                <a:latin typeface="Arial"/>
                <a:cs typeface="Arial"/>
              </a:rPr>
              <a:t>e</a:t>
            </a:r>
            <a:r>
              <a:rPr sz="850" spc="25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-15" dirty="0">
                <a:solidFill>
                  <a:srgbClr val="FBF9FB"/>
                </a:solidFill>
                <a:latin typeface="Arial"/>
                <a:cs typeface="Arial"/>
              </a:rPr>
              <a:t>Saxon</a:t>
            </a:r>
            <a:endParaRPr sz="850">
              <a:latin typeface="Arial"/>
              <a:cs typeface="Arial"/>
            </a:endParaRPr>
          </a:p>
          <a:p>
            <a:pPr marL="12700" marR="610235" indent="8890">
              <a:lnSpc>
                <a:spcPts val="1480"/>
              </a:lnSpc>
              <a:spcBef>
                <a:spcPts val="120"/>
              </a:spcBef>
            </a:pPr>
            <a:r>
              <a:rPr sz="850" spc="25" dirty="0">
                <a:solidFill>
                  <a:srgbClr val="FBF9FB"/>
                </a:solidFill>
                <a:latin typeface="Arial"/>
                <a:cs typeface="Arial"/>
              </a:rPr>
              <a:t>Gwich'i</a:t>
            </a:r>
            <a:r>
              <a:rPr sz="850" spc="85" dirty="0">
                <a:solidFill>
                  <a:srgbClr val="FBF9FB"/>
                </a:solidFill>
                <a:latin typeface="Arial"/>
                <a:cs typeface="Arial"/>
              </a:rPr>
              <a:t>n</a:t>
            </a:r>
            <a:r>
              <a:rPr sz="850" spc="-80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15" dirty="0">
                <a:solidFill>
                  <a:srgbClr val="FBF9FB"/>
                </a:solidFill>
                <a:latin typeface="Arial"/>
                <a:cs typeface="Arial"/>
              </a:rPr>
              <a:t>Translators</a:t>
            </a:r>
            <a:r>
              <a:rPr sz="850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-114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15" dirty="0">
                <a:solidFill>
                  <a:srgbClr val="FBF9FB"/>
                </a:solidFill>
                <a:latin typeface="Arial"/>
                <a:cs typeface="Arial"/>
              </a:rPr>
              <a:t>-</a:t>
            </a:r>
            <a:r>
              <a:rPr sz="850" spc="35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10" dirty="0">
                <a:solidFill>
                  <a:srgbClr val="FBF9FB"/>
                </a:solidFill>
                <a:latin typeface="Arial"/>
                <a:cs typeface="Arial"/>
              </a:rPr>
              <a:t>Hannah</a:t>
            </a:r>
            <a:r>
              <a:rPr sz="850" spc="5" dirty="0">
                <a:solidFill>
                  <a:srgbClr val="FBF9FB"/>
                </a:solidFill>
                <a:latin typeface="Arial"/>
                <a:cs typeface="Arial"/>
              </a:rPr>
              <a:t> Alex</a:t>
            </a:r>
            <a:r>
              <a:rPr sz="850" spc="45" dirty="0">
                <a:solidFill>
                  <a:srgbClr val="FBF9FB"/>
                </a:solidFill>
                <a:latin typeface="Arial"/>
                <a:cs typeface="Arial"/>
              </a:rPr>
              <a:t>i</a:t>
            </a:r>
            <a:r>
              <a:rPr sz="850" spc="35" dirty="0">
                <a:solidFill>
                  <a:srgbClr val="FBF9FB"/>
                </a:solidFill>
                <a:latin typeface="Arial"/>
                <a:cs typeface="Arial"/>
              </a:rPr>
              <a:t>e,</a:t>
            </a:r>
            <a:r>
              <a:rPr sz="850" spc="-25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50" dirty="0">
                <a:solidFill>
                  <a:srgbClr val="FBF9FB"/>
                </a:solidFill>
                <a:latin typeface="Arial"/>
                <a:cs typeface="Arial"/>
              </a:rPr>
              <a:t>Mary</a:t>
            </a:r>
            <a:r>
              <a:rPr sz="850" spc="40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-65" dirty="0">
                <a:solidFill>
                  <a:srgbClr val="FBF9FB"/>
                </a:solidFill>
                <a:latin typeface="Arial"/>
                <a:cs typeface="Arial"/>
              </a:rPr>
              <a:t>E.</a:t>
            </a:r>
            <a:r>
              <a:rPr sz="850" spc="15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5" dirty="0">
                <a:solidFill>
                  <a:srgbClr val="FBF9FB"/>
                </a:solidFill>
                <a:latin typeface="Arial"/>
                <a:cs typeface="Arial"/>
              </a:rPr>
              <a:t>Snowshoe</a:t>
            </a:r>
            <a:r>
              <a:rPr sz="850" spc="105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900" spc="-95" dirty="0">
                <a:solidFill>
                  <a:srgbClr val="FBF9FB"/>
                </a:solidFill>
                <a:latin typeface="Times New Roman"/>
                <a:cs typeface="Times New Roman"/>
              </a:rPr>
              <a:t>&amp;</a:t>
            </a:r>
            <a:r>
              <a:rPr sz="900" spc="-15" dirty="0">
                <a:solidFill>
                  <a:srgbClr val="FBF9FB"/>
                </a:solidFill>
                <a:latin typeface="Times New Roman"/>
                <a:cs typeface="Times New Roman"/>
              </a:rPr>
              <a:t> </a:t>
            </a:r>
            <a:r>
              <a:rPr sz="850" dirty="0">
                <a:solidFill>
                  <a:srgbClr val="FBF9FB"/>
                </a:solidFill>
                <a:latin typeface="Arial"/>
                <a:cs typeface="Arial"/>
              </a:rPr>
              <a:t>Joanne </a:t>
            </a:r>
            <a:r>
              <a:rPr sz="850" spc="10" dirty="0">
                <a:solidFill>
                  <a:srgbClr val="FBF9FB"/>
                </a:solidFill>
                <a:latin typeface="Arial"/>
                <a:cs typeface="Arial"/>
              </a:rPr>
              <a:t>Snowshoe.</a:t>
            </a:r>
            <a:endParaRPr sz="850">
              <a:latin typeface="Arial"/>
              <a:cs typeface="Arial"/>
            </a:endParaRPr>
          </a:p>
          <a:p>
            <a:pPr marL="21590">
              <a:lnSpc>
                <a:spcPct val="100000"/>
              </a:lnSpc>
              <a:spcBef>
                <a:spcPts val="240"/>
              </a:spcBef>
            </a:pPr>
            <a:r>
              <a:rPr sz="850" spc="15" dirty="0">
                <a:solidFill>
                  <a:srgbClr val="FBF9FB"/>
                </a:solidFill>
                <a:latin typeface="Arial"/>
                <a:cs typeface="Arial"/>
              </a:rPr>
              <a:t>Editors:</a:t>
            </a:r>
            <a:r>
              <a:rPr sz="850" spc="20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5" dirty="0">
                <a:solidFill>
                  <a:srgbClr val="FBF9FB"/>
                </a:solidFill>
                <a:latin typeface="Arial"/>
                <a:cs typeface="Arial"/>
              </a:rPr>
              <a:t>Eleanor</a:t>
            </a:r>
            <a:r>
              <a:rPr sz="850" spc="55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35" dirty="0">
                <a:solidFill>
                  <a:srgbClr val="FBF9FB"/>
                </a:solidFill>
                <a:latin typeface="Arial"/>
                <a:cs typeface="Arial"/>
              </a:rPr>
              <a:t>Mitchell-F</a:t>
            </a:r>
            <a:r>
              <a:rPr sz="850" spc="30" dirty="0">
                <a:solidFill>
                  <a:srgbClr val="FBF9FB"/>
                </a:solidFill>
                <a:latin typeface="Arial"/>
                <a:cs typeface="Arial"/>
              </a:rPr>
              <a:t>i</a:t>
            </a:r>
            <a:r>
              <a:rPr sz="850" spc="65" dirty="0">
                <a:solidFill>
                  <a:srgbClr val="FBF9FB"/>
                </a:solidFill>
                <a:latin typeface="Arial"/>
                <a:cs typeface="Arial"/>
              </a:rPr>
              <a:t>rth</a:t>
            </a:r>
            <a:r>
              <a:rPr sz="850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900" spc="-95" dirty="0">
                <a:solidFill>
                  <a:srgbClr val="FBF9FB"/>
                </a:solidFill>
                <a:latin typeface="Times New Roman"/>
                <a:cs typeface="Times New Roman"/>
              </a:rPr>
              <a:t>&amp;</a:t>
            </a:r>
            <a:r>
              <a:rPr sz="900" spc="20" dirty="0">
                <a:solidFill>
                  <a:srgbClr val="FBF9FB"/>
                </a:solidFill>
                <a:latin typeface="Times New Roman"/>
                <a:cs typeface="Times New Roman"/>
              </a:rPr>
              <a:t> </a:t>
            </a:r>
            <a:r>
              <a:rPr sz="850" spc="35" dirty="0">
                <a:solidFill>
                  <a:srgbClr val="FBF9FB"/>
                </a:solidFill>
                <a:latin typeface="Arial"/>
                <a:cs typeface="Arial"/>
              </a:rPr>
              <a:t>William</a:t>
            </a:r>
            <a:r>
              <a:rPr sz="850" spc="60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-5" dirty="0">
                <a:solidFill>
                  <a:srgbClr val="FBF9FB"/>
                </a:solidFill>
                <a:latin typeface="Arial"/>
                <a:cs typeface="Arial"/>
              </a:rPr>
              <a:t>G.</a:t>
            </a:r>
            <a:r>
              <a:rPr sz="850" spc="15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30" dirty="0">
                <a:solidFill>
                  <a:srgbClr val="FBF9FB"/>
                </a:solidFill>
                <a:latin typeface="Arial"/>
                <a:cs typeface="Arial"/>
              </a:rPr>
              <a:t>Firth</a:t>
            </a:r>
            <a:endParaRPr sz="850">
              <a:latin typeface="Arial"/>
              <a:cs typeface="Arial"/>
            </a:endParaRPr>
          </a:p>
          <a:p>
            <a:pPr marL="21590">
              <a:lnSpc>
                <a:spcPct val="100000"/>
              </a:lnSpc>
              <a:spcBef>
                <a:spcPts val="409"/>
              </a:spcBef>
            </a:pPr>
            <a:r>
              <a:rPr sz="850" spc="35" dirty="0">
                <a:solidFill>
                  <a:srgbClr val="FBF9FB"/>
                </a:solidFill>
                <a:latin typeface="Arial"/>
                <a:cs typeface="Arial"/>
              </a:rPr>
              <a:t>Narrator:</a:t>
            </a:r>
            <a:r>
              <a:rPr sz="850" spc="-75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5" dirty="0">
                <a:solidFill>
                  <a:srgbClr val="FBF9FB"/>
                </a:solidFill>
                <a:latin typeface="Arial"/>
                <a:cs typeface="Arial"/>
              </a:rPr>
              <a:t>Joanne</a:t>
            </a:r>
            <a:r>
              <a:rPr sz="850" spc="85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5" dirty="0">
                <a:solidFill>
                  <a:srgbClr val="FBF9FB"/>
                </a:solidFill>
                <a:latin typeface="Arial"/>
                <a:cs typeface="Arial"/>
              </a:rPr>
              <a:t>Snowshoe</a:t>
            </a:r>
            <a:endParaRPr sz="850">
              <a:latin typeface="Arial"/>
              <a:cs typeface="Arial"/>
            </a:endParaRPr>
          </a:p>
          <a:p>
            <a:pPr marL="21590" marR="186690" indent="-9525">
              <a:lnSpc>
                <a:spcPct val="141100"/>
              </a:lnSpc>
            </a:pPr>
            <a:r>
              <a:rPr sz="850" spc="30" dirty="0">
                <a:solidFill>
                  <a:srgbClr val="FBF9FB"/>
                </a:solidFill>
                <a:latin typeface="Arial"/>
                <a:cs typeface="Arial"/>
              </a:rPr>
              <a:t>Aud</a:t>
            </a:r>
            <a:r>
              <a:rPr sz="850" spc="60" dirty="0">
                <a:solidFill>
                  <a:srgbClr val="FBF9FB"/>
                </a:solidFill>
                <a:latin typeface="Arial"/>
                <a:cs typeface="Arial"/>
              </a:rPr>
              <a:t>i</a:t>
            </a:r>
            <a:r>
              <a:rPr sz="850" spc="10" dirty="0">
                <a:solidFill>
                  <a:srgbClr val="FBF9FB"/>
                </a:solidFill>
                <a:latin typeface="Arial"/>
                <a:cs typeface="Arial"/>
              </a:rPr>
              <a:t>o</a:t>
            </a:r>
            <a:r>
              <a:rPr sz="850" spc="65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20" dirty="0">
                <a:solidFill>
                  <a:srgbClr val="FBF9FB"/>
                </a:solidFill>
                <a:latin typeface="Arial"/>
                <a:cs typeface="Arial"/>
              </a:rPr>
              <a:t>Editors:</a:t>
            </a:r>
            <a:r>
              <a:rPr sz="850" spc="-10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15" dirty="0">
                <a:solidFill>
                  <a:srgbClr val="FBF9FB"/>
                </a:solidFill>
                <a:latin typeface="Arial"/>
                <a:cs typeface="Arial"/>
              </a:rPr>
              <a:t>Wade</a:t>
            </a:r>
            <a:r>
              <a:rPr sz="850" spc="45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15" dirty="0">
                <a:solidFill>
                  <a:srgbClr val="FBF9FB"/>
                </a:solidFill>
                <a:latin typeface="Arial"/>
                <a:cs typeface="Arial"/>
              </a:rPr>
              <a:t>Vanelts</a:t>
            </a:r>
            <a:r>
              <a:rPr sz="850" spc="70" dirty="0">
                <a:solidFill>
                  <a:srgbClr val="FBF9FB"/>
                </a:solidFill>
                <a:latin typeface="Arial"/>
                <a:cs typeface="Arial"/>
              </a:rPr>
              <a:t>i</a:t>
            </a:r>
            <a:r>
              <a:rPr sz="850" spc="260" dirty="0">
                <a:solidFill>
                  <a:srgbClr val="FBF9FB"/>
                </a:solidFill>
                <a:latin typeface="Arial"/>
                <a:cs typeface="Arial"/>
              </a:rPr>
              <a:t>,</a:t>
            </a:r>
            <a:r>
              <a:rPr sz="850" spc="10" dirty="0">
                <a:solidFill>
                  <a:srgbClr val="FBF9FB"/>
                </a:solidFill>
                <a:latin typeface="Arial"/>
                <a:cs typeface="Arial"/>
              </a:rPr>
              <a:t>Eleanor</a:t>
            </a:r>
            <a:r>
              <a:rPr sz="850" spc="25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40" dirty="0">
                <a:solidFill>
                  <a:srgbClr val="FBF9FB"/>
                </a:solidFill>
                <a:latin typeface="Arial"/>
                <a:cs typeface="Arial"/>
              </a:rPr>
              <a:t>Mitchell-Firth</a:t>
            </a:r>
            <a:r>
              <a:rPr sz="850" spc="25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55" dirty="0">
                <a:solidFill>
                  <a:srgbClr val="FBF9FB"/>
                </a:solidFill>
                <a:latin typeface="Arial"/>
                <a:cs typeface="Arial"/>
              </a:rPr>
              <a:t>&amp;</a:t>
            </a:r>
            <a:r>
              <a:rPr sz="850" spc="-5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35" dirty="0">
                <a:solidFill>
                  <a:srgbClr val="FBF9FB"/>
                </a:solidFill>
                <a:latin typeface="Arial"/>
                <a:cs typeface="Arial"/>
              </a:rPr>
              <a:t>William</a:t>
            </a:r>
            <a:r>
              <a:rPr sz="850" spc="60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-30" dirty="0">
                <a:solidFill>
                  <a:srgbClr val="FBF9FB"/>
                </a:solidFill>
                <a:latin typeface="Arial"/>
                <a:cs typeface="Arial"/>
              </a:rPr>
              <a:t>G.</a:t>
            </a:r>
            <a:r>
              <a:rPr sz="850" spc="60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20" dirty="0">
                <a:solidFill>
                  <a:srgbClr val="FBF9FB"/>
                </a:solidFill>
                <a:latin typeface="Arial"/>
                <a:cs typeface="Arial"/>
              </a:rPr>
              <a:t>Firth</a:t>
            </a:r>
            <a:r>
              <a:rPr sz="850" spc="15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25" dirty="0">
                <a:solidFill>
                  <a:srgbClr val="FBF9FB"/>
                </a:solidFill>
                <a:latin typeface="Arial"/>
                <a:cs typeface="Arial"/>
              </a:rPr>
              <a:t>Illustrators:</a:t>
            </a:r>
            <a:r>
              <a:rPr sz="850" spc="-55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15" dirty="0">
                <a:solidFill>
                  <a:srgbClr val="FBF9FB"/>
                </a:solidFill>
                <a:latin typeface="Arial"/>
                <a:cs typeface="Arial"/>
              </a:rPr>
              <a:t>John</a:t>
            </a:r>
            <a:r>
              <a:rPr sz="850" spc="5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25" dirty="0">
                <a:solidFill>
                  <a:srgbClr val="FBF9FB"/>
                </a:solidFill>
                <a:latin typeface="Arial"/>
                <a:cs typeface="Arial"/>
              </a:rPr>
              <a:t>Allerston</a:t>
            </a:r>
            <a:r>
              <a:rPr sz="850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-120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15" dirty="0">
                <a:solidFill>
                  <a:srgbClr val="FBF9FB"/>
                </a:solidFill>
                <a:latin typeface="Arial"/>
                <a:cs typeface="Arial"/>
              </a:rPr>
              <a:t>(Original</a:t>
            </a:r>
            <a:r>
              <a:rPr sz="850" spc="30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20" dirty="0">
                <a:solidFill>
                  <a:srgbClr val="FBF9FB"/>
                </a:solidFill>
                <a:latin typeface="Arial"/>
                <a:cs typeface="Arial"/>
              </a:rPr>
              <a:t>Artist)</a:t>
            </a:r>
            <a:r>
              <a:rPr sz="850" spc="15" dirty="0">
                <a:solidFill>
                  <a:srgbClr val="FBF9FB"/>
                </a:solidFill>
                <a:latin typeface="Arial"/>
                <a:cs typeface="Arial"/>
              </a:rPr>
              <a:t>,</a:t>
            </a:r>
            <a:r>
              <a:rPr sz="850" spc="65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35" dirty="0">
                <a:solidFill>
                  <a:srgbClr val="FBF9FB"/>
                </a:solidFill>
                <a:latin typeface="Arial"/>
                <a:cs typeface="Arial"/>
              </a:rPr>
              <a:t>Arthur</a:t>
            </a:r>
            <a:r>
              <a:rPr sz="850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-90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40" dirty="0">
                <a:solidFill>
                  <a:srgbClr val="FBF9FB"/>
                </a:solidFill>
                <a:latin typeface="Arial"/>
                <a:cs typeface="Arial"/>
              </a:rPr>
              <a:t>Mitchell</a:t>
            </a:r>
            <a:r>
              <a:rPr sz="850" spc="35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FBF9FB"/>
                </a:solidFill>
                <a:latin typeface="Arial"/>
                <a:cs typeface="Arial"/>
              </a:rPr>
              <a:t>(</a:t>
            </a:r>
            <a:r>
              <a:rPr sz="850" spc="-5" dirty="0">
                <a:solidFill>
                  <a:srgbClr val="FBF9FB"/>
                </a:solidFill>
                <a:latin typeface="Arial"/>
                <a:cs typeface="Arial"/>
              </a:rPr>
              <a:t>Shading</a:t>
            </a:r>
            <a:r>
              <a:rPr sz="850" spc="30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15" dirty="0">
                <a:solidFill>
                  <a:srgbClr val="FBF9FB"/>
                </a:solidFill>
                <a:latin typeface="Arial"/>
                <a:cs typeface="Arial"/>
              </a:rPr>
              <a:t>Artist)</a:t>
            </a:r>
            <a:endParaRPr sz="8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75158" y="4033471"/>
            <a:ext cx="396875" cy="147320"/>
          </a:xfrm>
          <a:prstGeom prst="rect">
            <a:avLst/>
          </a:prstGeom>
          <a:solidFill>
            <a:srgbClr val="7C013A"/>
          </a:solidFill>
        </p:spPr>
        <p:txBody>
          <a:bodyPr vert="horz" wrap="square" lIns="0" tIns="0" rIns="0" bIns="0" rtlCol="0">
            <a:spAutoFit/>
          </a:bodyPr>
          <a:lstStyle/>
          <a:p>
            <a:pPr marL="8255">
              <a:lnSpc>
                <a:spcPct val="100000"/>
              </a:lnSpc>
            </a:pPr>
            <a:r>
              <a:rPr sz="850" spc="5" dirty="0">
                <a:solidFill>
                  <a:srgbClr val="FBF9FB"/>
                </a:solidFill>
                <a:latin typeface="Arial"/>
                <a:cs typeface="Arial"/>
              </a:rPr>
              <a:t>Design:</a:t>
            </a:r>
            <a:endParaRPr sz="85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74496" y="4961338"/>
            <a:ext cx="1423035" cy="147320"/>
          </a:xfrm>
          <a:custGeom>
            <a:avLst/>
            <a:gdLst/>
            <a:ahLst/>
            <a:cxnLst/>
            <a:rect l="l" t="t" r="r" b="b"/>
            <a:pathLst>
              <a:path w="1423035" h="147320">
                <a:moveTo>
                  <a:pt x="0" y="0"/>
                </a:moveTo>
                <a:lnTo>
                  <a:pt x="1423043" y="0"/>
                </a:lnTo>
                <a:lnTo>
                  <a:pt x="1423043" y="147271"/>
                </a:lnTo>
                <a:lnTo>
                  <a:pt x="0" y="147271"/>
                </a:lnTo>
                <a:lnTo>
                  <a:pt x="0" y="0"/>
                </a:lnTo>
                <a:close/>
              </a:path>
            </a:pathLst>
          </a:custGeom>
          <a:solidFill>
            <a:srgbClr val="7C01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77749" y="5144169"/>
            <a:ext cx="617855" cy="147320"/>
          </a:xfrm>
          <a:custGeom>
            <a:avLst/>
            <a:gdLst/>
            <a:ahLst/>
            <a:cxnLst/>
            <a:rect l="l" t="t" r="r" b="b"/>
            <a:pathLst>
              <a:path w="617855" h="147320">
                <a:moveTo>
                  <a:pt x="0" y="0"/>
                </a:moveTo>
                <a:lnTo>
                  <a:pt x="617260" y="0"/>
                </a:lnTo>
                <a:lnTo>
                  <a:pt x="617260" y="147271"/>
                </a:lnTo>
                <a:lnTo>
                  <a:pt x="0" y="147271"/>
                </a:lnTo>
                <a:lnTo>
                  <a:pt x="0" y="0"/>
                </a:lnTo>
                <a:close/>
              </a:path>
            </a:pathLst>
          </a:custGeom>
          <a:solidFill>
            <a:srgbClr val="7C01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71848" y="5326999"/>
            <a:ext cx="2448560" cy="147320"/>
          </a:xfrm>
          <a:custGeom>
            <a:avLst/>
            <a:gdLst/>
            <a:ahLst/>
            <a:cxnLst/>
            <a:rect l="l" t="t" r="r" b="b"/>
            <a:pathLst>
              <a:path w="2448560" h="147320">
                <a:moveTo>
                  <a:pt x="0" y="0"/>
                </a:moveTo>
                <a:lnTo>
                  <a:pt x="2448241" y="0"/>
                </a:lnTo>
                <a:lnTo>
                  <a:pt x="2448241" y="147271"/>
                </a:lnTo>
                <a:lnTo>
                  <a:pt x="0" y="147271"/>
                </a:lnTo>
                <a:lnTo>
                  <a:pt x="0" y="0"/>
                </a:lnTo>
                <a:close/>
              </a:path>
            </a:pathLst>
          </a:custGeom>
          <a:solidFill>
            <a:srgbClr val="7C01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77749" y="5509831"/>
            <a:ext cx="2982595" cy="147320"/>
          </a:xfrm>
          <a:custGeom>
            <a:avLst/>
            <a:gdLst/>
            <a:ahLst/>
            <a:cxnLst/>
            <a:rect l="l" t="t" r="r" b="b"/>
            <a:pathLst>
              <a:path w="2982595" h="147320">
                <a:moveTo>
                  <a:pt x="0" y="0"/>
                </a:moveTo>
                <a:lnTo>
                  <a:pt x="2982564" y="0"/>
                </a:lnTo>
                <a:lnTo>
                  <a:pt x="2982564" y="147271"/>
                </a:lnTo>
                <a:lnTo>
                  <a:pt x="0" y="147271"/>
                </a:lnTo>
                <a:lnTo>
                  <a:pt x="0" y="0"/>
                </a:lnTo>
                <a:close/>
              </a:path>
            </a:pathLst>
          </a:custGeom>
          <a:solidFill>
            <a:srgbClr val="7C01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77749" y="5686060"/>
            <a:ext cx="1783714" cy="154305"/>
          </a:xfrm>
          <a:custGeom>
            <a:avLst/>
            <a:gdLst/>
            <a:ahLst/>
            <a:cxnLst/>
            <a:rect l="l" t="t" r="r" b="b"/>
            <a:pathLst>
              <a:path w="1783714" h="154304">
                <a:moveTo>
                  <a:pt x="0" y="0"/>
                </a:moveTo>
                <a:lnTo>
                  <a:pt x="1783604" y="0"/>
                </a:lnTo>
                <a:lnTo>
                  <a:pt x="1783604" y="153872"/>
                </a:lnTo>
                <a:lnTo>
                  <a:pt x="0" y="153872"/>
                </a:lnTo>
                <a:lnTo>
                  <a:pt x="0" y="0"/>
                </a:lnTo>
                <a:close/>
              </a:path>
            </a:pathLst>
          </a:custGeom>
          <a:solidFill>
            <a:srgbClr val="7C01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61630" y="4973385"/>
            <a:ext cx="3013075" cy="866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590" marR="1564640" indent="-9525">
              <a:lnSpc>
                <a:spcPct val="141100"/>
              </a:lnSpc>
            </a:pPr>
            <a:r>
              <a:rPr sz="850" spc="25" dirty="0">
                <a:solidFill>
                  <a:srgbClr val="FBF9FB"/>
                </a:solidFill>
                <a:latin typeface="Arial"/>
                <a:cs typeface="Arial"/>
              </a:rPr>
              <a:t>Appreciation </a:t>
            </a:r>
            <a:r>
              <a:rPr sz="850" spc="-105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30" dirty="0">
                <a:solidFill>
                  <a:srgbClr val="FBF9FB"/>
                </a:solidFill>
                <a:latin typeface="Arial"/>
                <a:cs typeface="Arial"/>
              </a:rPr>
              <a:t>and</a:t>
            </a:r>
            <a:r>
              <a:rPr sz="850" spc="-30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35" dirty="0">
                <a:solidFill>
                  <a:srgbClr val="FBF9FB"/>
                </a:solidFill>
                <a:latin typeface="Arial"/>
                <a:cs typeface="Arial"/>
              </a:rPr>
              <a:t>than</a:t>
            </a:r>
            <a:r>
              <a:rPr sz="850" spc="-114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-30" dirty="0">
                <a:solidFill>
                  <a:srgbClr val="FBF9FB"/>
                </a:solidFill>
                <a:latin typeface="Arial"/>
                <a:cs typeface="Arial"/>
              </a:rPr>
              <a:t>ks</a:t>
            </a:r>
            <a:r>
              <a:rPr sz="850" spc="-20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45" dirty="0">
                <a:solidFill>
                  <a:srgbClr val="FBF9FB"/>
                </a:solidFill>
                <a:latin typeface="Arial"/>
                <a:cs typeface="Arial"/>
              </a:rPr>
              <a:t>to:</a:t>
            </a:r>
            <a:r>
              <a:rPr sz="850" spc="35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-15" dirty="0">
                <a:solidFill>
                  <a:srgbClr val="FBF9FB"/>
                </a:solidFill>
                <a:latin typeface="Arial"/>
                <a:cs typeface="Arial"/>
              </a:rPr>
              <a:t>GNWT</a:t>
            </a:r>
            <a:r>
              <a:rPr sz="850" spc="35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15" dirty="0">
                <a:solidFill>
                  <a:srgbClr val="FBF9FB"/>
                </a:solidFill>
                <a:latin typeface="Arial"/>
                <a:cs typeface="Arial"/>
              </a:rPr>
              <a:t>-</a:t>
            </a:r>
            <a:r>
              <a:rPr sz="850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-100" dirty="0">
                <a:solidFill>
                  <a:srgbClr val="FBF9FB"/>
                </a:solidFill>
                <a:latin typeface="Arial"/>
                <a:cs typeface="Arial"/>
              </a:rPr>
              <a:t>ECE</a:t>
            </a:r>
            <a:endParaRPr sz="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850" spc="5" dirty="0">
                <a:solidFill>
                  <a:srgbClr val="FBF9FB"/>
                </a:solidFill>
                <a:latin typeface="Arial"/>
                <a:cs typeface="Arial"/>
              </a:rPr>
              <a:t>T5ich6</a:t>
            </a:r>
            <a:r>
              <a:rPr sz="850" spc="85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25" dirty="0">
                <a:solidFill>
                  <a:srgbClr val="FBF9FB"/>
                </a:solidFill>
                <a:latin typeface="Arial"/>
                <a:cs typeface="Arial"/>
              </a:rPr>
              <a:t>Community</a:t>
            </a:r>
            <a:r>
              <a:rPr sz="850" spc="55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FBF9FB"/>
                </a:solidFill>
                <a:latin typeface="Arial"/>
                <a:cs typeface="Arial"/>
              </a:rPr>
              <a:t>Service</a:t>
            </a:r>
            <a:r>
              <a:rPr sz="850" spc="65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15" dirty="0">
                <a:solidFill>
                  <a:srgbClr val="FBF9FB"/>
                </a:solidFill>
                <a:latin typeface="Arial"/>
                <a:cs typeface="Arial"/>
              </a:rPr>
              <a:t>Board</a:t>
            </a:r>
            <a:r>
              <a:rPr sz="850" spc="45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15" dirty="0">
                <a:solidFill>
                  <a:srgbClr val="FBF9FB"/>
                </a:solidFill>
                <a:latin typeface="Arial"/>
                <a:cs typeface="Arial"/>
              </a:rPr>
              <a:t>-</a:t>
            </a:r>
            <a:r>
              <a:rPr sz="850" spc="35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-20" dirty="0">
                <a:solidFill>
                  <a:srgbClr val="FBF9FB"/>
                </a:solidFill>
                <a:latin typeface="Arial"/>
                <a:cs typeface="Arial"/>
              </a:rPr>
              <a:t>Lucy</a:t>
            </a:r>
            <a:r>
              <a:rPr sz="850" spc="55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15" dirty="0">
                <a:solidFill>
                  <a:srgbClr val="FBF9FB"/>
                </a:solidFill>
                <a:latin typeface="Arial"/>
                <a:cs typeface="Arial"/>
              </a:rPr>
              <a:t>Lafferty</a:t>
            </a:r>
            <a:endParaRPr sz="850">
              <a:latin typeface="Arial"/>
              <a:cs typeface="Arial"/>
            </a:endParaRPr>
          </a:p>
          <a:p>
            <a:pPr marL="21590" marR="5080">
              <a:lnSpc>
                <a:spcPct val="136200"/>
              </a:lnSpc>
              <a:spcBef>
                <a:spcPts val="50"/>
              </a:spcBef>
            </a:pPr>
            <a:r>
              <a:rPr sz="850" spc="25" dirty="0">
                <a:solidFill>
                  <a:srgbClr val="FBF9FB"/>
                </a:solidFill>
                <a:latin typeface="Arial"/>
                <a:cs typeface="Arial"/>
              </a:rPr>
              <a:t>Gwich'i</a:t>
            </a:r>
            <a:r>
              <a:rPr sz="850" spc="40" dirty="0">
                <a:solidFill>
                  <a:srgbClr val="FBF9FB"/>
                </a:solidFill>
                <a:latin typeface="Arial"/>
                <a:cs typeface="Arial"/>
              </a:rPr>
              <a:t>n</a:t>
            </a:r>
            <a:r>
              <a:rPr sz="850" spc="-35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5" dirty="0">
                <a:solidFill>
                  <a:srgbClr val="FBF9FB"/>
                </a:solidFill>
                <a:latin typeface="Arial"/>
                <a:cs typeface="Arial"/>
              </a:rPr>
              <a:t>Teaching</a:t>
            </a:r>
            <a:r>
              <a:rPr sz="850" spc="45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30" dirty="0">
                <a:solidFill>
                  <a:srgbClr val="FBF9FB"/>
                </a:solidFill>
                <a:latin typeface="Arial"/>
                <a:cs typeface="Arial"/>
              </a:rPr>
              <a:t>and</a:t>
            </a:r>
            <a:r>
              <a:rPr sz="850" spc="45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15" dirty="0">
                <a:solidFill>
                  <a:srgbClr val="FBF9FB"/>
                </a:solidFill>
                <a:latin typeface="Arial"/>
                <a:cs typeface="Arial"/>
              </a:rPr>
              <a:t>Learning</a:t>
            </a:r>
            <a:r>
              <a:rPr sz="850" spc="-10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20" dirty="0">
                <a:solidFill>
                  <a:srgbClr val="FBF9FB"/>
                </a:solidFill>
                <a:latin typeface="Arial"/>
                <a:cs typeface="Arial"/>
              </a:rPr>
              <a:t>Centre</a:t>
            </a:r>
            <a:r>
              <a:rPr sz="850" spc="45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15" dirty="0">
                <a:solidFill>
                  <a:srgbClr val="FBF9FB"/>
                </a:solidFill>
                <a:latin typeface="Arial"/>
                <a:cs typeface="Arial"/>
              </a:rPr>
              <a:t>-</a:t>
            </a:r>
            <a:r>
              <a:rPr sz="850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10" dirty="0">
                <a:solidFill>
                  <a:srgbClr val="FBF9FB"/>
                </a:solidFill>
                <a:latin typeface="Arial"/>
                <a:cs typeface="Arial"/>
              </a:rPr>
              <a:t>Sherri</a:t>
            </a:r>
            <a:r>
              <a:rPr sz="850" spc="65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FBF9FB"/>
                </a:solidFill>
                <a:latin typeface="Arial"/>
                <a:cs typeface="Arial"/>
              </a:rPr>
              <a:t>DeBastien. </a:t>
            </a:r>
            <a:r>
              <a:rPr sz="850" spc="25" dirty="0">
                <a:solidFill>
                  <a:srgbClr val="FBF9FB"/>
                </a:solidFill>
                <a:latin typeface="Arial"/>
                <a:cs typeface="Arial"/>
              </a:rPr>
              <a:t>Gwich'i</a:t>
            </a:r>
            <a:r>
              <a:rPr sz="850" spc="40" dirty="0">
                <a:solidFill>
                  <a:srgbClr val="FBF9FB"/>
                </a:solidFill>
                <a:latin typeface="Arial"/>
                <a:cs typeface="Arial"/>
              </a:rPr>
              <a:t>n</a:t>
            </a:r>
            <a:r>
              <a:rPr sz="850" spc="-35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-5" dirty="0">
                <a:solidFill>
                  <a:srgbClr val="FBF9FB"/>
                </a:solidFill>
                <a:latin typeface="Arial"/>
                <a:cs typeface="Arial"/>
              </a:rPr>
              <a:t>Soci</a:t>
            </a:r>
            <a:r>
              <a:rPr sz="850" spc="15" dirty="0">
                <a:solidFill>
                  <a:srgbClr val="FBF9FB"/>
                </a:solidFill>
                <a:latin typeface="Arial"/>
                <a:cs typeface="Arial"/>
              </a:rPr>
              <a:t>al</a:t>
            </a:r>
            <a:r>
              <a:rPr sz="850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FBF9FB"/>
                </a:solidFill>
                <a:latin typeface="Times New Roman"/>
                <a:cs typeface="Times New Roman"/>
              </a:rPr>
              <a:t>&amp;</a:t>
            </a:r>
            <a:r>
              <a:rPr sz="900" spc="50" dirty="0">
                <a:solidFill>
                  <a:srgbClr val="FBF9FB"/>
                </a:solidFill>
                <a:latin typeface="Times New Roman"/>
                <a:cs typeface="Times New Roman"/>
              </a:rPr>
              <a:t> </a:t>
            </a:r>
            <a:r>
              <a:rPr sz="850" spc="25" dirty="0">
                <a:solidFill>
                  <a:srgbClr val="FBF9FB"/>
                </a:solidFill>
                <a:latin typeface="Arial"/>
                <a:cs typeface="Arial"/>
              </a:rPr>
              <a:t>Cultural</a:t>
            </a:r>
            <a:r>
              <a:rPr sz="850" spc="55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40" dirty="0">
                <a:solidFill>
                  <a:srgbClr val="FBF9FB"/>
                </a:solidFill>
                <a:latin typeface="Arial"/>
                <a:cs typeface="Arial"/>
              </a:rPr>
              <a:t>Institute</a:t>
            </a:r>
            <a:endParaRPr sz="8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71848" y="5880064"/>
            <a:ext cx="1151890" cy="147320"/>
          </a:xfrm>
          <a:prstGeom prst="rect">
            <a:avLst/>
          </a:prstGeom>
          <a:solidFill>
            <a:srgbClr val="7C013A"/>
          </a:solidFill>
        </p:spPr>
        <p:txBody>
          <a:bodyPr vert="horz" wrap="square" lIns="0" tIns="0" rIns="0" bIns="0" rtlCol="0">
            <a:spAutoFit/>
          </a:bodyPr>
          <a:lstStyle/>
          <a:p>
            <a:pPr marL="1905">
              <a:lnSpc>
                <a:spcPct val="100000"/>
              </a:lnSpc>
            </a:pPr>
            <a:r>
              <a:rPr sz="850" spc="30" dirty="0">
                <a:solidFill>
                  <a:srgbClr val="FBF9FB"/>
                </a:solidFill>
                <a:latin typeface="Arial"/>
                <a:cs typeface="Arial"/>
              </a:rPr>
              <a:t>Tetlit</a:t>
            </a:r>
            <a:r>
              <a:rPr sz="850" spc="95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30" dirty="0">
                <a:solidFill>
                  <a:srgbClr val="FBF9FB"/>
                </a:solidFill>
                <a:latin typeface="Arial"/>
                <a:cs typeface="Arial"/>
              </a:rPr>
              <a:t>Gwich'in</a:t>
            </a:r>
            <a:r>
              <a:rPr sz="850" spc="35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10" dirty="0">
                <a:solidFill>
                  <a:srgbClr val="FBF9FB"/>
                </a:solidFill>
                <a:latin typeface="Arial"/>
                <a:cs typeface="Arial"/>
              </a:rPr>
              <a:t>Council</a:t>
            </a:r>
            <a:endParaRPr sz="850">
              <a:latin typeface="Arial"/>
              <a:cs typeface="Arial"/>
            </a:endParaRPr>
          </a:p>
        </p:txBody>
      </p: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776615" y="4220872"/>
          <a:ext cx="2440684" cy="5129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12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8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5051">
                <a:tc gridSpan="2"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</a:pPr>
                      <a:r>
                        <a:rPr sz="850" dirty="0">
                          <a:solidFill>
                            <a:srgbClr val="FBF9FB"/>
                          </a:solidFill>
                          <a:latin typeface="Arial"/>
                          <a:cs typeface="Arial"/>
                        </a:rPr>
                        <a:t>Outcrop</a:t>
                      </a:r>
                      <a:r>
                        <a:rPr sz="850" spc="55" dirty="0">
                          <a:solidFill>
                            <a:srgbClr val="FBF9F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solidFill>
                            <a:srgbClr val="FBF9FB"/>
                          </a:solidFill>
                          <a:latin typeface="Arial"/>
                          <a:cs typeface="Arial"/>
                        </a:rPr>
                        <a:t>Communications </a:t>
                      </a:r>
                      <a:r>
                        <a:rPr sz="850" spc="-60" dirty="0">
                          <a:solidFill>
                            <a:srgbClr val="FBF9F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solidFill>
                            <a:srgbClr val="FBF9FB"/>
                          </a:solidFill>
                          <a:latin typeface="Arial"/>
                          <a:cs typeface="Arial"/>
                        </a:rPr>
                        <a:t>Ltd.,</a:t>
                      </a:r>
                      <a:r>
                        <a:rPr sz="850" spc="-30" dirty="0">
                          <a:solidFill>
                            <a:srgbClr val="FBF9F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solidFill>
                            <a:srgbClr val="FBF9FB"/>
                          </a:solidFill>
                          <a:latin typeface="Arial"/>
                          <a:cs typeface="Arial"/>
                        </a:rPr>
                        <a:t>Yellowknife, </a:t>
                      </a:r>
                      <a:r>
                        <a:rPr sz="850" spc="-100" dirty="0">
                          <a:solidFill>
                            <a:srgbClr val="FBF9F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solidFill>
                            <a:srgbClr val="FBF9FB"/>
                          </a:solidFill>
                          <a:latin typeface="Arial"/>
                          <a:cs typeface="Arial"/>
                        </a:rPr>
                        <a:t>NT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7C013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31"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</a:pPr>
                      <a:r>
                        <a:rPr sz="850" dirty="0">
                          <a:solidFill>
                            <a:srgbClr val="FBF9FB"/>
                          </a:solidFill>
                          <a:latin typeface="Arial"/>
                          <a:cs typeface="Arial"/>
                        </a:rPr>
                        <a:t>E.</a:t>
                      </a:r>
                      <a:r>
                        <a:rPr sz="850" spc="-35" dirty="0">
                          <a:solidFill>
                            <a:srgbClr val="FBF9F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solidFill>
                            <a:srgbClr val="FBF9FB"/>
                          </a:solidFill>
                          <a:latin typeface="Arial"/>
                          <a:cs typeface="Arial"/>
                        </a:rPr>
                        <a:t>Firth</a:t>
                      </a:r>
                      <a:r>
                        <a:rPr sz="850" spc="50" dirty="0">
                          <a:solidFill>
                            <a:srgbClr val="FBF9F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solidFill>
                            <a:srgbClr val="FBF9FB"/>
                          </a:solidFill>
                          <a:latin typeface="Arial"/>
                          <a:cs typeface="Arial"/>
                        </a:rPr>
                        <a:t>Business</a:t>
                      </a:r>
                      <a:r>
                        <a:rPr sz="850" spc="55" dirty="0">
                          <a:solidFill>
                            <a:srgbClr val="FBF9F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solidFill>
                            <a:srgbClr val="FBF9FB"/>
                          </a:solidFill>
                          <a:latin typeface="Arial"/>
                          <a:cs typeface="Arial"/>
                        </a:rPr>
                        <a:t>Services</a:t>
                      </a:r>
                      <a:r>
                        <a:rPr sz="850" spc="25" dirty="0">
                          <a:solidFill>
                            <a:srgbClr val="FBF9F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solidFill>
                            <a:srgbClr val="FBF9FB"/>
                          </a:solidFill>
                          <a:latin typeface="Arial"/>
                          <a:cs typeface="Arial"/>
                        </a:rPr>
                        <a:t>Teet!'it</a:t>
                      </a:r>
                      <a:r>
                        <a:rPr sz="850" spc="80" dirty="0">
                          <a:solidFill>
                            <a:srgbClr val="FBF9F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solidFill>
                            <a:srgbClr val="FBF9FB"/>
                          </a:solidFill>
                          <a:latin typeface="Arial"/>
                          <a:cs typeface="Arial"/>
                        </a:rPr>
                        <a:t>Zheh,</a:t>
                      </a:r>
                      <a:r>
                        <a:rPr sz="850" spc="65" dirty="0">
                          <a:solidFill>
                            <a:srgbClr val="FBF9F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solidFill>
                            <a:srgbClr val="FBF9FB"/>
                          </a:solidFill>
                          <a:latin typeface="Arial"/>
                          <a:cs typeface="Arial"/>
                        </a:rPr>
                        <a:t>NT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7C013A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051">
                <a:tc gridSpan="3"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</a:pPr>
                      <a:r>
                        <a:rPr sz="850" dirty="0">
                          <a:solidFill>
                            <a:srgbClr val="FBF9FB"/>
                          </a:solidFill>
                          <a:latin typeface="Arial"/>
                          <a:cs typeface="Arial"/>
                        </a:rPr>
                        <a:t>Repr</a:t>
                      </a:r>
                      <a:r>
                        <a:rPr sz="850" spc="-25" dirty="0">
                          <a:solidFill>
                            <a:srgbClr val="FBF9FB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850" dirty="0">
                          <a:solidFill>
                            <a:srgbClr val="FBF9FB"/>
                          </a:solidFill>
                          <a:latin typeface="Arial"/>
                          <a:cs typeface="Arial"/>
                        </a:rPr>
                        <a:t>nted</a:t>
                      </a:r>
                      <a:r>
                        <a:rPr sz="850" spc="50" dirty="0">
                          <a:solidFill>
                            <a:srgbClr val="FBF9F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solidFill>
                            <a:srgbClr val="FBF9FB"/>
                          </a:solidFill>
                          <a:latin typeface="Arial"/>
                          <a:cs typeface="Arial"/>
                        </a:rPr>
                        <a:t>20</a:t>
                      </a:r>
                      <a:r>
                        <a:rPr sz="850" spc="-35" dirty="0">
                          <a:solidFill>
                            <a:srgbClr val="FBF9FB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850" dirty="0">
                          <a:solidFill>
                            <a:srgbClr val="FBF9FB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sz="850" spc="25" dirty="0">
                          <a:solidFill>
                            <a:srgbClr val="FBF9F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solidFill>
                            <a:srgbClr val="FBF9FB"/>
                          </a:solidFill>
                          <a:latin typeface="Arial"/>
                          <a:cs typeface="Arial"/>
                        </a:rPr>
                        <a:t>KopyKat</a:t>
                      </a:r>
                      <a:r>
                        <a:rPr sz="850" spc="85" dirty="0">
                          <a:solidFill>
                            <a:srgbClr val="FBF9F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solidFill>
                            <a:srgbClr val="FBF9FB"/>
                          </a:solidFill>
                          <a:latin typeface="Arial"/>
                          <a:cs typeface="Arial"/>
                        </a:rPr>
                        <a:t>North,</a:t>
                      </a:r>
                      <a:r>
                        <a:rPr sz="850" spc="-20" dirty="0">
                          <a:solidFill>
                            <a:srgbClr val="FBF9F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solidFill>
                            <a:srgbClr val="FBF9FB"/>
                          </a:solidFill>
                          <a:latin typeface="Arial"/>
                          <a:cs typeface="Arial"/>
                        </a:rPr>
                        <a:t>Yellowknife, </a:t>
                      </a:r>
                      <a:r>
                        <a:rPr sz="850" spc="-100" dirty="0">
                          <a:solidFill>
                            <a:srgbClr val="FBF9F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solidFill>
                            <a:srgbClr val="FBF9FB"/>
                          </a:solidFill>
                          <a:latin typeface="Arial"/>
                          <a:cs typeface="Arial"/>
                        </a:rPr>
                        <a:t>NT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7C013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3" y="0"/>
            <a:ext cx="4967388" cy="76127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3418" y="5910362"/>
            <a:ext cx="4026042" cy="9477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34319" y="6209662"/>
            <a:ext cx="721517" cy="5433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33332" y="6195446"/>
            <a:ext cx="539988" cy="55995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44550" y="6244480"/>
            <a:ext cx="27495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35" dirty="0">
                <a:latin typeface="Gill Sans MT"/>
                <a:cs typeface="Gill Sans MT"/>
              </a:rPr>
              <a:t>my-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97467" y="6259809"/>
            <a:ext cx="17125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68044" algn="l"/>
              </a:tabLst>
            </a:pPr>
            <a:r>
              <a:rPr sz="1200" dirty="0">
                <a:latin typeface="Times New Roman"/>
                <a:cs typeface="Times New Roman"/>
              </a:rPr>
              <a:t>for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me</a:t>
            </a: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200" spc="-10" dirty="0">
                <a:latin typeface="Times New Roman"/>
                <a:cs typeface="Times New Roman"/>
              </a:rPr>
              <a:t>she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is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making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8383" y="6766197"/>
            <a:ext cx="87376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latin typeface="Gill Sans MT"/>
                <a:cs typeface="Gill Sans MT"/>
              </a:rPr>
              <a:t>Grandmother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0847" y="5899408"/>
            <a:ext cx="376364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977900" algn="l"/>
                <a:tab pos="1413510" algn="l"/>
              </a:tabLst>
            </a:pPr>
            <a:r>
              <a:rPr sz="1800" b="1" dirty="0">
                <a:solidFill>
                  <a:srgbClr val="CE0000"/>
                </a:solidFill>
                <a:latin typeface="Arial"/>
                <a:cs typeface="Arial"/>
              </a:rPr>
              <a:t>Shitsuu	k'ii	tyah sheenjit</a:t>
            </a:r>
            <a:r>
              <a:rPr sz="1800" b="1" spc="-5" dirty="0">
                <a:solidFill>
                  <a:srgbClr val="CE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E0000"/>
                </a:solidFill>
                <a:latin typeface="Arial"/>
                <a:cs typeface="Arial"/>
              </a:rPr>
              <a:t>tahtsah.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1" name="pg1GN">
            <a:hlinkClick r:id="" action="ppaction://media"/>
            <a:extLst>
              <a:ext uri="{FF2B5EF4-FFF2-40B4-BE49-F238E27FC236}">
                <a16:creationId xmlns:a16="http://schemas.microsoft.com/office/drawing/2014/main" id="{46D900C3-BED5-470C-B52E-352050A7AB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358271" y="317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7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919802" cy="758010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5758" y="6077549"/>
            <a:ext cx="4026042" cy="95707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27979" y="6531281"/>
            <a:ext cx="727773" cy="55578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09499" y="6528500"/>
            <a:ext cx="721517" cy="5433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94002" y="6571073"/>
            <a:ext cx="5359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Times New Roman"/>
                <a:cs typeface="Times New Roman"/>
              </a:rPr>
              <a:t>with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20" dirty="0">
                <a:latin typeface="Times New Roman"/>
                <a:cs typeface="Times New Roman"/>
              </a:rPr>
              <a:t>her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93553" y="6527534"/>
            <a:ext cx="539988" cy="55995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03656" y="6538891"/>
            <a:ext cx="27495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60" dirty="0">
                <a:latin typeface="Palatino Linotype"/>
                <a:cs typeface="Palatino Linotype"/>
              </a:rPr>
              <a:t>my-</a:t>
            </a:r>
            <a:endParaRPr sz="1200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7560" y="6178147"/>
            <a:ext cx="236347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977900" algn="l"/>
                <a:tab pos="1498600" algn="l"/>
              </a:tabLst>
            </a:pPr>
            <a:r>
              <a:rPr sz="1800" b="1" dirty="0">
                <a:solidFill>
                  <a:srgbClr val="CE0000"/>
                </a:solidFill>
                <a:latin typeface="Arial"/>
                <a:cs typeface="Arial"/>
              </a:rPr>
              <a:t>Shitsuu	vàh	k’ii tyah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25876" y="6178147"/>
            <a:ext cx="13849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CE0000"/>
                </a:solidFill>
                <a:latin typeface="Arial"/>
                <a:cs typeface="Arial"/>
              </a:rPr>
              <a:t>k</a:t>
            </a:r>
            <a:r>
              <a:rPr sz="1800" b="1" spc="-5" dirty="0">
                <a:solidFill>
                  <a:srgbClr val="CE0000"/>
                </a:solidFill>
                <a:latin typeface="Arial"/>
                <a:cs typeface="Arial"/>
              </a:rPr>
              <a:t>’</a:t>
            </a:r>
            <a:r>
              <a:rPr sz="1800" b="1" dirty="0">
                <a:solidFill>
                  <a:srgbClr val="CE0000"/>
                </a:solidFill>
                <a:latin typeface="Arial"/>
                <a:cs typeface="Arial"/>
              </a:rPr>
              <a:t>edanałkài’.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2" name="pg2GN">
            <a:hlinkClick r:id="" action="ppaction://media"/>
            <a:extLst>
              <a:ext uri="{FF2B5EF4-FFF2-40B4-BE49-F238E27FC236}">
                <a16:creationId xmlns:a16="http://schemas.microsoft.com/office/drawing/2014/main" id="{2B7C1513-0571-4EB9-A1D7-8F363D2533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425950" y="30597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5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032984" cy="76078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7866" y="6345068"/>
            <a:ext cx="4676797" cy="9494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39319" y="6592848"/>
            <a:ext cx="818871" cy="5387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3812" y="6619654"/>
            <a:ext cx="721517" cy="5433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98051" y="6593426"/>
            <a:ext cx="518989" cy="53818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82308" y="6313470"/>
            <a:ext cx="3865245" cy="10746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b="1" dirty="0">
                <a:solidFill>
                  <a:srgbClr val="CE0000"/>
                </a:solidFill>
                <a:latin typeface="Arial"/>
                <a:cs typeface="Arial"/>
              </a:rPr>
              <a:t>K’ii </a:t>
            </a:r>
            <a:r>
              <a:rPr sz="1700" b="1" dirty="0" err="1">
                <a:solidFill>
                  <a:srgbClr val="CE0000"/>
                </a:solidFill>
                <a:latin typeface="Arial"/>
                <a:cs typeface="Arial"/>
              </a:rPr>
              <a:t>tyàa</a:t>
            </a:r>
            <a:r>
              <a:rPr sz="1700" b="1" dirty="0">
                <a:solidFill>
                  <a:srgbClr val="CE0000"/>
                </a:solidFill>
                <a:latin typeface="Arial"/>
                <a:cs typeface="Arial"/>
              </a:rPr>
              <a:t> </a:t>
            </a:r>
            <a:r>
              <a:rPr lang="en-CA" sz="1700" b="1" dirty="0">
                <a:solidFill>
                  <a:srgbClr val="CE0000"/>
                </a:solidFill>
                <a:latin typeface="Arial"/>
                <a:cs typeface="Arial"/>
              </a:rPr>
              <a:t>v</a:t>
            </a:r>
            <a:r>
              <a:rPr sz="1700" b="1" dirty="0" err="1">
                <a:solidFill>
                  <a:srgbClr val="CE0000"/>
                </a:solidFill>
                <a:latin typeface="Arial"/>
                <a:cs typeface="Arial"/>
              </a:rPr>
              <a:t>àh</a:t>
            </a:r>
            <a:r>
              <a:rPr sz="1700" b="1" dirty="0">
                <a:solidFill>
                  <a:srgbClr val="CE0000"/>
                </a:solidFill>
                <a:latin typeface="Arial"/>
                <a:cs typeface="Arial"/>
              </a:rPr>
              <a:t> shitsuu vàh </a:t>
            </a:r>
            <a:r>
              <a:rPr sz="1700" b="1" spc="-5" dirty="0">
                <a:solidFill>
                  <a:srgbClr val="CE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CE0000"/>
                </a:solidFill>
                <a:latin typeface="Arial"/>
                <a:cs typeface="Arial"/>
              </a:rPr>
              <a:t>atanałts’ah.</a:t>
            </a:r>
            <a:endParaRPr sz="1700" dirty="0">
              <a:latin typeface="Arial"/>
              <a:cs typeface="Arial"/>
            </a:endParaRPr>
          </a:p>
          <a:p>
            <a:pPr marL="910590">
              <a:lnSpc>
                <a:spcPct val="100000"/>
              </a:lnSpc>
              <a:spcBef>
                <a:spcPts val="409"/>
              </a:spcBef>
              <a:tabLst>
                <a:tab pos="1356995" algn="l"/>
                <a:tab pos="2159000" algn="l"/>
              </a:tabLst>
            </a:pPr>
            <a:r>
              <a:rPr sz="1200" dirty="0">
                <a:latin typeface="Times New Roman"/>
                <a:cs typeface="Times New Roman"/>
              </a:rPr>
              <a:t>with	</a:t>
            </a:r>
            <a:r>
              <a:rPr sz="1200" spc="-60" dirty="0">
                <a:latin typeface="Palatino Linotype"/>
                <a:cs typeface="Palatino Linotype"/>
              </a:rPr>
              <a:t>my-	</a:t>
            </a:r>
            <a:r>
              <a:rPr sz="1800" spc="-89" baseline="4629" dirty="0">
                <a:latin typeface="Times New Roman"/>
                <a:cs typeface="Times New Roman"/>
              </a:rPr>
              <a:t>with</a:t>
            </a:r>
            <a:r>
              <a:rPr sz="1800" spc="-44" baseline="4629" dirty="0">
                <a:latin typeface="Times New Roman"/>
                <a:cs typeface="Times New Roman"/>
              </a:rPr>
              <a:t> </a:t>
            </a:r>
            <a:r>
              <a:rPr sz="1800" spc="30" baseline="4629" dirty="0">
                <a:latin typeface="Times New Roman"/>
                <a:cs typeface="Times New Roman"/>
              </a:rPr>
              <a:t>her</a:t>
            </a:r>
            <a:endParaRPr sz="1800" baseline="4629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50" dirty="0">
              <a:latin typeface="Times New Roman"/>
              <a:cs typeface="Times New Roman"/>
            </a:endParaRPr>
          </a:p>
          <a:p>
            <a:pPr marR="281940" algn="r">
              <a:lnSpc>
                <a:spcPct val="100000"/>
              </a:lnSpc>
            </a:pPr>
            <a:r>
              <a:rPr sz="1200" spc="-25" dirty="0">
                <a:latin typeface="Gill Sans MT"/>
                <a:cs typeface="Gill Sans MT"/>
              </a:rPr>
              <a:t>berry</a:t>
            </a:r>
            <a:r>
              <a:rPr sz="1200" spc="-65" dirty="0">
                <a:latin typeface="Gill Sans MT"/>
                <a:cs typeface="Gill Sans MT"/>
              </a:rPr>
              <a:t> </a:t>
            </a:r>
            <a:r>
              <a:rPr sz="1200" spc="30" dirty="0">
                <a:latin typeface="Gill Sans MT"/>
                <a:cs typeface="Gill Sans MT"/>
              </a:rPr>
              <a:t>picking</a:t>
            </a:r>
            <a:endParaRPr sz="1200" dirty="0">
              <a:latin typeface="Gill Sans MT"/>
              <a:cs typeface="Gill Sans MT"/>
            </a:endParaRPr>
          </a:p>
        </p:txBody>
      </p:sp>
      <p:pic>
        <p:nvPicPr>
          <p:cNvPr id="9" name="pg3GN">
            <a:hlinkClick r:id="" action="ppaction://media"/>
            <a:extLst>
              <a:ext uri="{FF2B5EF4-FFF2-40B4-BE49-F238E27FC236}">
                <a16:creationId xmlns:a16="http://schemas.microsoft.com/office/drawing/2014/main" id="{ABC67DB7-E4EB-4CF2-93B0-A57FD7F87B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423384" y="2413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7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953647" cy="76127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7911" y="6085912"/>
            <a:ext cx="4676797" cy="1265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96263" y="5728292"/>
            <a:ext cx="1424305" cy="1277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b="1" dirty="0">
                <a:solidFill>
                  <a:srgbClr val="CE0000"/>
                </a:solidFill>
                <a:latin typeface="Arial"/>
                <a:cs typeface="Arial"/>
              </a:rPr>
              <a:t>Shin</a:t>
            </a:r>
            <a:r>
              <a:rPr sz="1700" b="1" spc="-5" dirty="0">
                <a:solidFill>
                  <a:srgbClr val="CE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CE0000"/>
                </a:solidFill>
                <a:latin typeface="Arial"/>
                <a:cs typeface="Arial"/>
              </a:rPr>
              <a:t>daii jak</a:t>
            </a:r>
            <a:endParaRPr sz="1700">
              <a:latin typeface="Arial"/>
              <a:cs typeface="Arial"/>
            </a:endParaRPr>
          </a:p>
          <a:p>
            <a:pPr marL="71755">
              <a:lnSpc>
                <a:spcPct val="100000"/>
              </a:lnSpc>
              <a:spcBef>
                <a:spcPts val="500"/>
              </a:spcBef>
              <a:tabLst>
                <a:tab pos="994410" algn="l"/>
              </a:tabLst>
            </a:pPr>
            <a:r>
              <a:rPr sz="1200" spc="15" dirty="0">
                <a:latin typeface="Times New Roman"/>
                <a:cs typeface="Times New Roman"/>
              </a:rPr>
              <a:t>summer	berries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337820">
              <a:lnSpc>
                <a:spcPct val="100000"/>
              </a:lnSpc>
              <a:spcBef>
                <a:spcPts val="760"/>
              </a:spcBef>
            </a:pPr>
            <a:r>
              <a:rPr sz="1700" b="1" dirty="0">
                <a:solidFill>
                  <a:srgbClr val="CE0000"/>
                </a:solidFill>
                <a:latin typeface="Arial"/>
                <a:cs typeface="Arial"/>
              </a:rPr>
              <a:t>t’gįįch’uu</a:t>
            </a:r>
            <a:endParaRPr sz="1700">
              <a:latin typeface="Arial"/>
              <a:cs typeface="Arial"/>
            </a:endParaRPr>
          </a:p>
          <a:p>
            <a:pPr marL="127000" algn="ctr">
              <a:lnSpc>
                <a:spcPct val="100000"/>
              </a:lnSpc>
              <a:spcBef>
                <a:spcPts val="500"/>
              </a:spcBef>
            </a:pPr>
            <a:r>
              <a:rPr sz="1200" dirty="0">
                <a:latin typeface="Times New Roman"/>
                <a:cs typeface="Times New Roman"/>
              </a:rPr>
              <a:t>(how)they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are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96082" y="5728292"/>
            <a:ext cx="1344930" cy="500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b="1" dirty="0">
                <a:solidFill>
                  <a:srgbClr val="CE0000"/>
                </a:solidFill>
                <a:latin typeface="Arial"/>
                <a:cs typeface="Arial"/>
              </a:rPr>
              <a:t>nihłinehch</a:t>
            </a:r>
            <a:r>
              <a:rPr sz="1700" b="1" spc="-5" dirty="0">
                <a:solidFill>
                  <a:srgbClr val="CE0000"/>
                </a:solidFill>
                <a:latin typeface="Arial"/>
                <a:cs typeface="Arial"/>
              </a:rPr>
              <a:t>’</a:t>
            </a:r>
            <a:r>
              <a:rPr sz="1700" b="1" dirty="0">
                <a:solidFill>
                  <a:srgbClr val="CE0000"/>
                </a:solidFill>
                <a:latin typeface="Arial"/>
                <a:cs typeface="Arial"/>
              </a:rPr>
              <a:t>e’</a:t>
            </a:r>
            <a:endParaRPr sz="1700">
              <a:latin typeface="Arial"/>
              <a:cs typeface="Arial"/>
            </a:endParaRPr>
          </a:p>
          <a:p>
            <a:pPr marL="50165">
              <a:lnSpc>
                <a:spcPct val="100000"/>
              </a:lnSpc>
              <a:spcBef>
                <a:spcPts val="500"/>
              </a:spcBef>
            </a:pPr>
            <a:r>
              <a:rPr sz="1200" dirty="0">
                <a:latin typeface="Times New Roman"/>
                <a:cs typeface="Times New Roman"/>
              </a:rPr>
              <a:t>different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kinds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28696" y="6505533"/>
            <a:ext cx="897890" cy="500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085">
              <a:lnSpc>
                <a:spcPct val="100000"/>
              </a:lnSpc>
            </a:pPr>
            <a:r>
              <a:rPr sz="1700" b="1" dirty="0">
                <a:solidFill>
                  <a:srgbClr val="CE0000"/>
                </a:solidFill>
                <a:latin typeface="Arial"/>
                <a:cs typeface="Arial"/>
              </a:rPr>
              <a:t>gòonlih.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1200" spc="5" dirty="0">
                <a:latin typeface="Times New Roman"/>
                <a:cs typeface="Times New Roman"/>
              </a:rPr>
              <a:t>many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796993" y="6031357"/>
            <a:ext cx="711181" cy="44241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pg4GN">
            <a:hlinkClick r:id="" action="ppaction://media"/>
            <a:extLst>
              <a:ext uri="{FF2B5EF4-FFF2-40B4-BE49-F238E27FC236}">
                <a16:creationId xmlns:a16="http://schemas.microsoft.com/office/drawing/2014/main" id="{DBE3CEA3-0DB0-47C5-875D-13F2C0E421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44047" y="29380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5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29"/>
            <a:ext cx="5018176" cy="76259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955" y="5890266"/>
            <a:ext cx="4023359" cy="54384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56" y="6512058"/>
            <a:ext cx="4018788" cy="4389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0258" y="5793317"/>
            <a:ext cx="4676797" cy="13213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11104" y="6104627"/>
            <a:ext cx="711181" cy="44241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9350" y="6756473"/>
            <a:ext cx="543424" cy="56884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80112" y="5786498"/>
            <a:ext cx="4284345" cy="12824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ctr">
              <a:lnSpc>
                <a:spcPct val="100000"/>
              </a:lnSpc>
            </a:pPr>
            <a:r>
              <a:rPr sz="1700" b="1" dirty="0" err="1">
                <a:solidFill>
                  <a:srgbClr val="CE0000"/>
                </a:solidFill>
                <a:latin typeface="Arial"/>
                <a:cs typeface="Arial"/>
              </a:rPr>
              <a:t>Jak</a:t>
            </a:r>
            <a:r>
              <a:rPr sz="1700" b="1" dirty="0">
                <a:solidFill>
                  <a:srgbClr val="CE0000"/>
                </a:solidFill>
                <a:latin typeface="Arial"/>
                <a:cs typeface="Arial"/>
              </a:rPr>
              <a:t> </a:t>
            </a:r>
            <a:r>
              <a:rPr sz="1700" b="1" dirty="0" err="1">
                <a:solidFill>
                  <a:srgbClr val="CE0000"/>
                </a:solidFill>
                <a:latin typeface="Arial"/>
                <a:cs typeface="Arial"/>
              </a:rPr>
              <a:t>nihłinehch</a:t>
            </a:r>
            <a:r>
              <a:rPr sz="1700" b="1" spc="-5" dirty="0">
                <a:solidFill>
                  <a:srgbClr val="CE0000"/>
                </a:solidFill>
                <a:latin typeface="Arial"/>
                <a:cs typeface="Arial"/>
              </a:rPr>
              <a:t>’</a:t>
            </a:r>
            <a:r>
              <a:rPr lang="en-CA" sz="1700" b="1" spc="-5" dirty="0" err="1">
                <a:solidFill>
                  <a:srgbClr val="CE0000"/>
                </a:solidFill>
                <a:latin typeface="Arial"/>
                <a:cs typeface="Arial"/>
              </a:rPr>
              <a:t>ee</a:t>
            </a:r>
            <a:r>
              <a:rPr sz="1700" b="1" dirty="0">
                <a:solidFill>
                  <a:srgbClr val="CE0000"/>
                </a:solidFill>
                <a:latin typeface="Arial"/>
                <a:cs typeface="Arial"/>
              </a:rPr>
              <a:t> </a:t>
            </a:r>
            <a:r>
              <a:rPr sz="1700" b="1" dirty="0" err="1">
                <a:solidFill>
                  <a:srgbClr val="CE0000"/>
                </a:solidFill>
                <a:latin typeface="Arial"/>
                <a:cs typeface="Arial"/>
              </a:rPr>
              <a:t>t’igįįnch’uu</a:t>
            </a:r>
            <a:r>
              <a:rPr sz="1700" b="1" dirty="0">
                <a:solidFill>
                  <a:srgbClr val="CE0000"/>
                </a:solidFill>
                <a:latin typeface="Arial"/>
                <a:cs typeface="Arial"/>
              </a:rPr>
              <a:t> </a:t>
            </a:r>
            <a:r>
              <a:rPr sz="1700" b="1" dirty="0" err="1">
                <a:solidFill>
                  <a:srgbClr val="CE0000"/>
                </a:solidFill>
                <a:latin typeface="Arial"/>
                <a:cs typeface="Arial"/>
              </a:rPr>
              <a:t>goonlii</a:t>
            </a:r>
            <a:endParaRPr sz="1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lang="en-CA"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 marL="72390" algn="ctr">
              <a:lnSpc>
                <a:spcPct val="100000"/>
              </a:lnSpc>
              <a:spcBef>
                <a:spcPts val="775"/>
              </a:spcBef>
            </a:pPr>
            <a:r>
              <a:rPr lang="en-CA" sz="1700" b="1" dirty="0" err="1">
                <a:solidFill>
                  <a:srgbClr val="CE0000"/>
                </a:solidFill>
                <a:latin typeface="Arial"/>
                <a:cs typeface="Arial"/>
              </a:rPr>
              <a:t>gòo</a:t>
            </a:r>
            <a:r>
              <a:rPr lang="en-CA" sz="1700" b="1" dirty="0">
                <a:solidFill>
                  <a:srgbClr val="CE0000"/>
                </a:solidFill>
                <a:latin typeface="Arial"/>
                <a:cs typeface="Arial"/>
              </a:rPr>
              <a:t> </a:t>
            </a:r>
            <a:r>
              <a:rPr sz="1700" b="1" dirty="0" err="1">
                <a:solidFill>
                  <a:srgbClr val="CE0000"/>
                </a:solidFill>
                <a:latin typeface="Arial"/>
                <a:cs typeface="Arial"/>
              </a:rPr>
              <a:t>jak</a:t>
            </a:r>
            <a:r>
              <a:rPr sz="1700" b="1" dirty="0">
                <a:solidFill>
                  <a:srgbClr val="CE0000"/>
                </a:solidFill>
                <a:latin typeface="Arial"/>
                <a:cs typeface="Arial"/>
              </a:rPr>
              <a:t> zheii gwiiyeendoo </a:t>
            </a:r>
            <a:r>
              <a:rPr sz="1700" b="1" dirty="0" err="1">
                <a:solidFill>
                  <a:srgbClr val="CE0000"/>
                </a:solidFill>
                <a:latin typeface="Arial"/>
                <a:cs typeface="Arial"/>
              </a:rPr>
              <a:t>at’iiniht</a:t>
            </a:r>
            <a:r>
              <a:rPr sz="1700" b="1" spc="-5" dirty="0" err="1">
                <a:solidFill>
                  <a:srgbClr val="CE0000"/>
                </a:solidFill>
                <a:latin typeface="Arial"/>
                <a:cs typeface="Arial"/>
              </a:rPr>
              <a:t>h</a:t>
            </a:r>
            <a:r>
              <a:rPr sz="1700" b="1" dirty="0" err="1">
                <a:solidFill>
                  <a:srgbClr val="CE0000"/>
                </a:solidFill>
                <a:latin typeface="Arial"/>
                <a:cs typeface="Arial"/>
              </a:rPr>
              <a:t>ành</a:t>
            </a:r>
            <a:r>
              <a:rPr sz="1700" b="1" dirty="0">
                <a:solidFill>
                  <a:srgbClr val="CE0000"/>
                </a:solidFill>
                <a:latin typeface="Arial"/>
                <a:cs typeface="Arial"/>
              </a:rPr>
              <a:t>.</a:t>
            </a:r>
            <a:endParaRPr lang="en-CA" sz="1700" b="1" dirty="0">
              <a:solidFill>
                <a:srgbClr val="CE0000"/>
              </a:solidFill>
              <a:latin typeface="Arial"/>
              <a:cs typeface="Arial"/>
            </a:endParaRPr>
          </a:p>
          <a:p>
            <a:pPr marL="72390">
              <a:lnSpc>
                <a:spcPct val="100000"/>
              </a:lnSpc>
              <a:spcBef>
                <a:spcPts val="775"/>
              </a:spcBef>
            </a:pPr>
            <a:r>
              <a:rPr lang="en-CA" sz="1200" spc="25" dirty="0">
                <a:latin typeface="Times New Roman"/>
                <a:cs typeface="Times New Roman"/>
              </a:rPr>
              <a:t>  or/but</a:t>
            </a:r>
            <a:r>
              <a:rPr lang="en-CA" sz="1200" dirty="0">
                <a:latin typeface="Times New Roman"/>
                <a:cs typeface="Times New Roman"/>
              </a:rPr>
              <a:t>	               </a:t>
            </a:r>
            <a:r>
              <a:rPr sz="1200" spc="25" dirty="0">
                <a:latin typeface="Times New Roman"/>
                <a:cs typeface="Times New Roman"/>
              </a:rPr>
              <a:t>more/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very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20" dirty="0">
                <a:latin typeface="Times New Roman"/>
                <a:cs typeface="Times New Roman"/>
              </a:rPr>
              <a:t>much</a:t>
            </a:r>
            <a:r>
              <a:rPr sz="1200" dirty="0">
                <a:latin typeface="Times New Roman"/>
                <a:cs typeface="Times New Roman"/>
              </a:rPr>
              <a:t>	</a:t>
            </a:r>
            <a:r>
              <a:rPr lang="en-CA" sz="1200" dirty="0">
                <a:latin typeface="Times New Roman"/>
                <a:cs typeface="Times New Roman"/>
              </a:rPr>
              <a:t>    </a:t>
            </a:r>
            <a:r>
              <a:rPr sz="1200" spc="5" dirty="0">
                <a:latin typeface="Times New Roman"/>
                <a:cs typeface="Times New Roman"/>
              </a:rPr>
              <a:t>I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like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20" dirty="0">
                <a:latin typeface="Times New Roman"/>
                <a:cs typeface="Times New Roman"/>
              </a:rPr>
              <a:t>them</a:t>
            </a:r>
            <a:endParaRPr sz="1200" dirty="0">
              <a:latin typeface="Times New Roman"/>
              <a:cs typeface="Times New Roman"/>
            </a:endParaRPr>
          </a:p>
        </p:txBody>
      </p:sp>
      <p:pic>
        <p:nvPicPr>
          <p:cNvPr id="10" name="pg5GN">
            <a:hlinkClick r:id="" action="ppaction://media"/>
            <a:extLst>
              <a:ext uri="{FF2B5EF4-FFF2-40B4-BE49-F238E27FC236}">
                <a16:creationId xmlns:a16="http://schemas.microsoft.com/office/drawing/2014/main" id="{570E77E0-2897-4EF6-92EA-01BEB1F454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297455" y="576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5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869688" cy="75987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0175" y="6269829"/>
            <a:ext cx="4212311" cy="9373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97877" y="6291181"/>
            <a:ext cx="3088640" cy="26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b="1" dirty="0">
                <a:solidFill>
                  <a:srgbClr val="CE0000"/>
                </a:solidFill>
                <a:latin typeface="Arial"/>
                <a:cs typeface="Arial"/>
              </a:rPr>
              <a:t>K'ii tyàa zhit </a:t>
            </a:r>
            <a:r>
              <a:rPr sz="1700" b="1" dirty="0" err="1">
                <a:solidFill>
                  <a:srgbClr val="CE0000"/>
                </a:solidFill>
                <a:latin typeface="Arial"/>
                <a:cs typeface="Arial"/>
              </a:rPr>
              <a:t>jak</a:t>
            </a:r>
            <a:r>
              <a:rPr sz="1700" b="1" dirty="0">
                <a:solidFill>
                  <a:srgbClr val="CE0000"/>
                </a:solidFill>
                <a:latin typeface="Arial"/>
                <a:cs typeface="Arial"/>
              </a:rPr>
              <a:t> </a:t>
            </a:r>
            <a:r>
              <a:rPr sz="1700" b="1" dirty="0" err="1">
                <a:solidFill>
                  <a:srgbClr val="CE0000"/>
                </a:solidFill>
                <a:latin typeface="Arial"/>
                <a:cs typeface="Arial"/>
              </a:rPr>
              <a:t>dahdin</a:t>
            </a:r>
            <a:r>
              <a:rPr lang="en-CA" sz="1700" b="1" dirty="0" err="1">
                <a:solidFill>
                  <a:srgbClr val="CE0000"/>
                </a:solidFill>
                <a:latin typeface="Arial"/>
                <a:cs typeface="Arial"/>
              </a:rPr>
              <a:t>aa’eh</a:t>
            </a:r>
            <a:r>
              <a:rPr sz="1700" b="1" dirty="0">
                <a:solidFill>
                  <a:srgbClr val="CE0000"/>
                </a:solidFill>
                <a:latin typeface="Arial"/>
                <a:cs typeface="Arial"/>
              </a:rPr>
              <a:t>.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84490" y="6653965"/>
            <a:ext cx="14986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40" dirty="0">
                <a:latin typeface="Garamond"/>
                <a:cs typeface="Garamond"/>
              </a:rPr>
              <a:t>in</a:t>
            </a:r>
            <a:endParaRPr sz="1200">
              <a:latin typeface="Garamond"/>
              <a:cs typeface="Garamon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76500" y="6603889"/>
            <a:ext cx="65405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20" dirty="0">
                <a:latin typeface="Garamond"/>
                <a:cs typeface="Garamond"/>
              </a:rPr>
              <a:t>I</a:t>
            </a:r>
            <a:r>
              <a:rPr sz="1200" spc="-30" dirty="0">
                <a:latin typeface="Garamond"/>
                <a:cs typeface="Garamond"/>
              </a:rPr>
              <a:t> </a:t>
            </a:r>
            <a:r>
              <a:rPr sz="1200" spc="25" dirty="0">
                <a:latin typeface="Garamond"/>
                <a:cs typeface="Garamond"/>
              </a:rPr>
              <a:t>will</a:t>
            </a:r>
            <a:r>
              <a:rPr sz="1200" spc="-30" dirty="0">
                <a:latin typeface="Garamond"/>
                <a:cs typeface="Garamond"/>
              </a:rPr>
              <a:t> </a:t>
            </a:r>
            <a:r>
              <a:rPr sz="1200" spc="15" dirty="0">
                <a:latin typeface="Garamond"/>
                <a:cs typeface="Garamond"/>
              </a:rPr>
              <a:t>fill</a:t>
            </a:r>
            <a:r>
              <a:rPr sz="1200" spc="-30" dirty="0">
                <a:latin typeface="Garamond"/>
                <a:cs typeface="Garamond"/>
              </a:rPr>
              <a:t> </a:t>
            </a:r>
            <a:r>
              <a:rPr sz="1200" spc="25" dirty="0">
                <a:latin typeface="Garamond"/>
                <a:cs typeface="Garamond"/>
              </a:rPr>
              <a:t>it</a:t>
            </a:r>
            <a:endParaRPr sz="1200" dirty="0">
              <a:latin typeface="Garamond"/>
              <a:cs typeface="Garamond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91133" y="6584033"/>
            <a:ext cx="721517" cy="5433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g6GN">
            <a:hlinkClick r:id="" action="ppaction://media"/>
            <a:extLst>
              <a:ext uri="{FF2B5EF4-FFF2-40B4-BE49-F238E27FC236}">
                <a16:creationId xmlns:a16="http://schemas.microsoft.com/office/drawing/2014/main" id="{2833C415-3020-4238-9F65-C46089E7DB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0088" y="43819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5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928616" cy="75986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5216" y="6495540"/>
            <a:ext cx="4212311" cy="7937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96337" y="6737155"/>
            <a:ext cx="396767" cy="6102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832925" y="6837824"/>
            <a:ext cx="1038860" cy="629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indent="337185">
              <a:lnSpc>
                <a:spcPct val="100000"/>
              </a:lnSpc>
            </a:pPr>
            <a:r>
              <a:rPr sz="1200" spc="5" dirty="0">
                <a:latin typeface="Times New Roman"/>
                <a:cs typeface="Times New Roman"/>
              </a:rPr>
              <a:t>I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35" dirty="0">
                <a:latin typeface="Times New Roman"/>
                <a:cs typeface="Times New Roman"/>
              </a:rPr>
              <a:t>will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make</a:t>
            </a:r>
            <a:endParaRPr sz="1200">
              <a:latin typeface="Times New Roman"/>
              <a:cs typeface="Times New Roman"/>
            </a:endParaRPr>
          </a:p>
          <a:p>
            <a:pPr marL="12700" marR="245110">
              <a:lnSpc>
                <a:spcPct val="100000"/>
              </a:lnSpc>
              <a:spcBef>
                <a:spcPts val="675"/>
              </a:spcBef>
            </a:pPr>
            <a:r>
              <a:rPr sz="1200" dirty="0">
                <a:latin typeface="Times New Roman"/>
                <a:cs typeface="Times New Roman"/>
              </a:rPr>
              <a:t>jak=berry </a:t>
            </a:r>
            <a:r>
              <a:rPr sz="1200" spc="5" dirty="0">
                <a:latin typeface="Times New Roman"/>
                <a:cs typeface="Times New Roman"/>
              </a:rPr>
              <a:t>tłoo=cooked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9990" y="6484585"/>
            <a:ext cx="33153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498600" algn="l"/>
              </a:tabLst>
            </a:pPr>
            <a:r>
              <a:rPr sz="1800" b="1" dirty="0">
                <a:solidFill>
                  <a:srgbClr val="CE0000"/>
                </a:solidFill>
                <a:latin typeface="Arial"/>
                <a:cs typeface="Arial"/>
              </a:rPr>
              <a:t>Shitsuu vàh	jak tłoo h</a:t>
            </a:r>
            <a:r>
              <a:rPr sz="1800" b="1" spc="-5" dirty="0">
                <a:solidFill>
                  <a:srgbClr val="CE0000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CE0000"/>
                </a:solidFill>
                <a:latin typeface="Arial"/>
                <a:cs typeface="Arial"/>
              </a:rPr>
              <a:t>hts’ih.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21891" y="6837824"/>
            <a:ext cx="5359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Times New Roman"/>
                <a:cs typeface="Times New Roman"/>
              </a:rPr>
              <a:t>with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20" dirty="0">
                <a:latin typeface="Times New Roman"/>
                <a:cs typeface="Times New Roman"/>
              </a:rPr>
              <a:t>her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8" name="pg7GN">
            <a:hlinkClick r:id="" action="ppaction://media"/>
            <a:extLst>
              <a:ext uri="{FF2B5EF4-FFF2-40B4-BE49-F238E27FC236}">
                <a16:creationId xmlns:a16="http://schemas.microsoft.com/office/drawing/2014/main" id="{4E90A7E7-2558-4E9B-A9CF-F591F7AFDD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19016" y="35615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7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786884" cy="76123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6778" y="6261470"/>
            <a:ext cx="4212311" cy="10673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79895" y="6430255"/>
            <a:ext cx="4506989" cy="564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1800" b="1" dirty="0" err="1">
                <a:solidFill>
                  <a:srgbClr val="CE0000"/>
                </a:solidFill>
                <a:latin typeface="Arial"/>
                <a:cs typeface="Arial"/>
              </a:rPr>
              <a:t>Shitsuu</a:t>
            </a:r>
            <a:r>
              <a:rPr sz="1800" b="1" dirty="0">
                <a:solidFill>
                  <a:srgbClr val="CE0000"/>
                </a:solidFill>
                <a:latin typeface="Arial"/>
                <a:cs typeface="Arial"/>
              </a:rPr>
              <a:t> n</a:t>
            </a:r>
            <a:r>
              <a:rPr lang="en-CA" sz="1800" b="1" dirty="0">
                <a:solidFill>
                  <a:srgbClr val="CE0000"/>
                </a:solidFill>
                <a:latin typeface="Arial"/>
                <a:cs typeface="Arial"/>
              </a:rPr>
              <a:t>u</a:t>
            </a:r>
            <a:r>
              <a:rPr sz="1800" b="1" dirty="0" err="1">
                <a:solidFill>
                  <a:srgbClr val="CE0000"/>
                </a:solidFill>
                <a:latin typeface="Arial"/>
                <a:cs typeface="Arial"/>
              </a:rPr>
              <a:t>khweenjit</a:t>
            </a:r>
            <a:r>
              <a:rPr sz="1800" b="1" dirty="0">
                <a:solidFill>
                  <a:srgbClr val="CE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E0000"/>
                </a:solidFill>
                <a:latin typeface="Arial"/>
                <a:cs typeface="Arial"/>
              </a:rPr>
              <a:t>ł</a:t>
            </a:r>
            <a:r>
              <a:rPr sz="1800" b="1" dirty="0">
                <a:solidFill>
                  <a:srgbClr val="CE0000"/>
                </a:solidFill>
                <a:latin typeface="Arial"/>
                <a:cs typeface="Arial"/>
              </a:rPr>
              <a:t>ethts’uh t’ahtsàh.</a:t>
            </a:r>
            <a:endParaRPr sz="1800" dirty="0">
              <a:latin typeface="Arial"/>
              <a:cs typeface="Arial"/>
            </a:endParaRPr>
          </a:p>
          <a:p>
            <a:pPr marL="948690">
              <a:lnSpc>
                <a:spcPct val="100000"/>
              </a:lnSpc>
              <a:spcBef>
                <a:spcPts val="785"/>
              </a:spcBef>
              <a:tabLst>
                <a:tab pos="2243455" algn="l"/>
                <a:tab pos="3261995" algn="l"/>
              </a:tabLst>
            </a:pPr>
            <a:r>
              <a:rPr lang="en-CA" sz="1200" dirty="0">
                <a:latin typeface="Times New Roman"/>
                <a:cs typeface="Times New Roman"/>
              </a:rPr>
              <a:t>   </a:t>
            </a:r>
            <a:r>
              <a:rPr sz="1200" dirty="0">
                <a:latin typeface="Times New Roman"/>
                <a:cs typeface="Times New Roman"/>
              </a:rPr>
              <a:t>for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us</a:t>
            </a:r>
            <a:r>
              <a:rPr sz="1200" dirty="0">
                <a:latin typeface="Times New Roman"/>
                <a:cs typeface="Times New Roman"/>
              </a:rPr>
              <a:t>	</a:t>
            </a:r>
            <a:r>
              <a:rPr lang="en-CA" sz="1200" dirty="0">
                <a:latin typeface="Times New Roman"/>
                <a:cs typeface="Times New Roman"/>
              </a:rPr>
              <a:t>     </a:t>
            </a:r>
            <a:r>
              <a:rPr sz="1200" spc="10" dirty="0">
                <a:latin typeface="Times New Roman"/>
                <a:cs typeface="Times New Roman"/>
              </a:rPr>
              <a:t>bannock</a:t>
            </a:r>
            <a:r>
              <a:rPr sz="1200" dirty="0">
                <a:latin typeface="Times New Roman"/>
                <a:cs typeface="Times New Roman"/>
              </a:rPr>
              <a:t>	</a:t>
            </a:r>
            <a:r>
              <a:rPr lang="en-CA" sz="1200" dirty="0">
                <a:latin typeface="Times New Roman"/>
                <a:cs typeface="Times New Roman"/>
              </a:rPr>
              <a:t>     </a:t>
            </a:r>
            <a:r>
              <a:rPr sz="1200" spc="-10" dirty="0">
                <a:latin typeface="Times New Roman"/>
                <a:cs typeface="Times New Roman"/>
              </a:rPr>
              <a:t>she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35" dirty="0">
                <a:latin typeface="Times New Roman"/>
                <a:cs typeface="Times New Roman"/>
              </a:rPr>
              <a:t>will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make</a:t>
            </a:r>
          </a:p>
        </p:txBody>
      </p:sp>
      <p:pic>
        <p:nvPicPr>
          <p:cNvPr id="6" name="pg8GN">
            <a:hlinkClick r:id="" action="ppaction://media"/>
            <a:extLst>
              <a:ext uri="{FF2B5EF4-FFF2-40B4-BE49-F238E27FC236}">
                <a16:creationId xmlns:a16="http://schemas.microsoft.com/office/drawing/2014/main" id="{1202EDA2-DBE6-462A-B249-2E73E73E1B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82084" y="31657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11193</TotalTime>
  <Words>283</Words>
  <Application>Microsoft Office PowerPoint</Application>
  <PresentationFormat>Custom</PresentationFormat>
  <Paragraphs>65</Paragraphs>
  <Slides>12</Slides>
  <Notes>12</Notes>
  <HiddenSlides>0</HiddenSlides>
  <MMClips>11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Garamond</vt:lpstr>
      <vt:lpstr>Gill Sans MT</vt:lpstr>
      <vt:lpstr>Palatino Linotype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Cienski</dc:creator>
  <cp:lastModifiedBy>Andrew Cienski</cp:lastModifiedBy>
  <cp:revision>14</cp:revision>
  <dcterms:created xsi:type="dcterms:W3CDTF">2018-08-23T16:25:07Z</dcterms:created>
  <dcterms:modified xsi:type="dcterms:W3CDTF">2018-11-30T20:32:01Z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2018-06-14T00:00:00Z</vt:filetime>
  </property>
  <property fmtid="{D5CDD505-2E9C-101B-9397-08002B2CF9AE}" pid="3" name="LastSaved">
    <vt:filetime>2018-08-23T00:00:00Z</vt:filetime>
  </property>
</Properties>
</file>