
<file path=[Content_Types].xml><?xml version="1.0" encoding="utf-8"?>
<Types xmlns="http://schemas.openxmlformats.org/package/2006/content-types"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346700" cy="7645400"/>
  <p:notesSz cx="5346700" cy="7645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10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1478" y="2348420"/>
            <a:ext cx="4550092" cy="159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2957" y="4242308"/>
            <a:ext cx="3747134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7652" y="1742376"/>
            <a:ext cx="2328576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56820" y="1742376"/>
            <a:ext cx="2328576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652" y="303021"/>
            <a:ext cx="4817744" cy="1212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7652" y="1742376"/>
            <a:ext cx="4817744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20037" y="7045261"/>
            <a:ext cx="1712975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7652" y="7045261"/>
            <a:ext cx="1231201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54196" y="7045261"/>
            <a:ext cx="1231201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jpg"/><Relationship Id="rId10" Type="http://schemas.openxmlformats.org/officeDocument/2006/relationships/image" Target="../media/image16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9.jp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39147" cy="7571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g0JN">
            <a:hlinkClick r:id="" action="ppaction://media"/>
            <a:extLst>
              <a:ext uri="{FF2B5EF4-FFF2-40B4-BE49-F238E27FC236}">
                <a16:creationId xmlns:a16="http://schemas.microsoft.com/office/drawing/2014/main" id="{04BFEA7E-9A15-4FEC-A875-7A2590D52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8350" y="165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63020" cy="76407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935" y="6035759"/>
            <a:ext cx="4212311" cy="1315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0364" y="5999471"/>
            <a:ext cx="4544401" cy="1220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Jak 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tłoo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lang="en-CA" sz="1800" b="1" dirty="0">
                <a:solidFill>
                  <a:srgbClr val="CE0000"/>
                </a:solidFill>
                <a:latin typeface="Arial"/>
                <a:cs typeface="Arial"/>
              </a:rPr>
              <a:t>v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àh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łethts’uh tr’à’aa</a:t>
            </a:r>
            <a:endParaRPr sz="1800" dirty="0">
              <a:latin typeface="Arial"/>
              <a:cs typeface="Arial"/>
            </a:endParaRPr>
          </a:p>
          <a:p>
            <a:pPr marL="979805" algn="ctr">
              <a:lnSpc>
                <a:spcPct val="100000"/>
              </a:lnSpc>
              <a:spcBef>
                <a:spcPts val="315"/>
              </a:spcBef>
              <a:tabLst>
                <a:tab pos="2454910" algn="l"/>
              </a:tabLst>
            </a:pPr>
            <a:r>
              <a:rPr sz="1200" spc="15" dirty="0">
                <a:latin typeface="Garamond"/>
                <a:cs typeface="Garamond"/>
              </a:rPr>
              <a:t>w</a:t>
            </a:r>
            <a:r>
              <a:rPr sz="1200" spc="15" dirty="0">
                <a:latin typeface="Times New Roman"/>
                <a:cs typeface="Times New Roman"/>
              </a:rPr>
              <a:t>ith	</a:t>
            </a:r>
            <a:r>
              <a:rPr sz="1200" spc="-20" dirty="0">
                <a:latin typeface="Times New Roman"/>
                <a:cs typeface="Times New Roman"/>
              </a:rPr>
              <a:t>folks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eat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gwiiyeendoo gwiinzii vigwaan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àih.</a:t>
            </a:r>
            <a:endParaRPr sz="1800" dirty="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50"/>
              </a:spcBef>
              <a:tabLst>
                <a:tab pos="1522095" algn="l"/>
                <a:tab pos="2436495" algn="l"/>
              </a:tabLst>
            </a:pPr>
            <a:r>
              <a:rPr lang="en-CA" sz="1200" spc="-25" dirty="0">
                <a:latin typeface="Times New Roman"/>
                <a:cs typeface="Times New Roman"/>
              </a:rPr>
              <a:t>           </a:t>
            </a:r>
            <a:r>
              <a:rPr sz="1200" spc="-25" dirty="0">
                <a:latin typeface="Times New Roman"/>
                <a:cs typeface="Times New Roman"/>
              </a:rPr>
              <a:t>very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much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lang="en-CA" sz="1200" dirty="0">
                <a:latin typeface="Times New Roman"/>
                <a:cs typeface="Times New Roman"/>
              </a:rPr>
              <a:t>         </a:t>
            </a:r>
            <a:r>
              <a:rPr sz="1200" dirty="0">
                <a:latin typeface="Times New Roman"/>
                <a:cs typeface="Times New Roman"/>
              </a:rPr>
              <a:t>good	</a:t>
            </a:r>
            <a:r>
              <a:rPr lang="en-CA" sz="1200" dirty="0">
                <a:latin typeface="Times New Roman"/>
                <a:cs typeface="Times New Roman"/>
              </a:rPr>
              <a:t>         </a:t>
            </a:r>
            <a:r>
              <a:rPr sz="1200" spc="-5" dirty="0">
                <a:latin typeface="Times New Roman"/>
                <a:cs typeface="Times New Roman"/>
              </a:rPr>
              <a:t>tastes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good</a:t>
            </a:r>
          </a:p>
        </p:txBody>
      </p:sp>
      <p:pic>
        <p:nvPicPr>
          <p:cNvPr id="6" name="pg9JN">
            <a:hlinkClick r:id="" action="ppaction://media"/>
            <a:extLst>
              <a:ext uri="{FF2B5EF4-FFF2-40B4-BE49-F238E27FC236}">
                <a16:creationId xmlns:a16="http://schemas.microsoft.com/office/drawing/2014/main" id="{F09D5810-2B89-4D5F-B2BB-A9A265A76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3420" y="2937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69916" cy="7626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528" y="6127709"/>
            <a:ext cx="4212311" cy="11891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5598" y="6200106"/>
            <a:ext cx="4486573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 algn="ctr">
              <a:lnSpc>
                <a:spcPct val="100000"/>
              </a:lnSpc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Jak 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tł’oo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lang="en-CA" sz="1800" b="1" dirty="0">
                <a:solidFill>
                  <a:srgbClr val="CE0000"/>
                </a:solidFill>
                <a:latin typeface="Arial"/>
                <a:cs typeface="Arial"/>
              </a:rPr>
              <a:t>v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àh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łethts’uh nyà’aa</a:t>
            </a:r>
            <a:endParaRPr sz="1800" dirty="0">
              <a:latin typeface="Arial"/>
              <a:cs typeface="Arial"/>
            </a:endParaRPr>
          </a:p>
          <a:p>
            <a:pPr marR="277495">
              <a:lnSpc>
                <a:spcPct val="100000"/>
              </a:lnSpc>
              <a:spcBef>
                <a:spcPts val="390"/>
              </a:spcBef>
            </a:pPr>
            <a:r>
              <a:rPr lang="en-CA" sz="1200" spc="25" dirty="0">
                <a:latin typeface="Garamond"/>
                <a:cs typeface="Garamond"/>
              </a:rPr>
              <a:t>			          </a:t>
            </a:r>
            <a:r>
              <a:rPr sz="1200" spc="25" dirty="0">
                <a:latin typeface="Garamond"/>
                <a:cs typeface="Garamond"/>
              </a:rPr>
              <a:t>you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15" dirty="0">
                <a:latin typeface="Garamond"/>
                <a:cs typeface="Garamond"/>
              </a:rPr>
              <a:t>eat</a:t>
            </a:r>
            <a:endParaRPr sz="1200" dirty="0">
              <a:latin typeface="Garamond"/>
              <a:cs typeface="Garamond"/>
            </a:endParaRPr>
          </a:p>
          <a:p>
            <a:pPr marL="12700" algn="ctr">
              <a:lnSpc>
                <a:spcPct val="100000"/>
              </a:lnSpc>
              <a:spcBef>
                <a:spcPts val="1000"/>
              </a:spcBef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lee gat’iiniindhan?</a:t>
            </a:r>
            <a:endParaRPr sz="1800" dirty="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204"/>
              </a:spcBef>
              <a:tabLst>
                <a:tab pos="417830" algn="l"/>
              </a:tabLst>
            </a:pPr>
            <a:r>
              <a:rPr lang="en-CA" sz="1200" spc="15" dirty="0">
                <a:latin typeface="Garamond"/>
                <a:cs typeface="Garamond"/>
              </a:rPr>
              <a:t>		         </a:t>
            </a:r>
            <a:r>
              <a:rPr sz="1200" spc="15" dirty="0">
                <a:latin typeface="Garamond"/>
                <a:cs typeface="Garamond"/>
              </a:rPr>
              <a:t>do?</a:t>
            </a:r>
            <a:r>
              <a:rPr lang="en-CA" sz="1200" spc="15" dirty="0">
                <a:latin typeface="Garamond"/>
                <a:cs typeface="Garamond"/>
              </a:rPr>
              <a:t>    </a:t>
            </a:r>
            <a:r>
              <a:rPr sz="1200" spc="25" dirty="0">
                <a:latin typeface="Garamond"/>
                <a:cs typeface="Garamond"/>
              </a:rPr>
              <a:t>you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25" dirty="0">
                <a:latin typeface="Garamond"/>
                <a:cs typeface="Garamond"/>
              </a:rPr>
              <a:t>like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25" dirty="0">
                <a:latin typeface="Garamond"/>
                <a:cs typeface="Garamond"/>
              </a:rPr>
              <a:t>it</a:t>
            </a:r>
            <a:endParaRPr sz="1200" dirty="0">
              <a:latin typeface="Garamond"/>
              <a:cs typeface="Garamond"/>
            </a:endParaRPr>
          </a:p>
        </p:txBody>
      </p:sp>
      <p:pic>
        <p:nvPicPr>
          <p:cNvPr id="6" name="pg10JN">
            <a:hlinkClick r:id="" action="ppaction://media"/>
            <a:extLst>
              <a:ext uri="{FF2B5EF4-FFF2-40B4-BE49-F238E27FC236}">
                <a16:creationId xmlns:a16="http://schemas.microsoft.com/office/drawing/2014/main" id="{0051EA1D-75CE-4B1D-8493-998FCC9C8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0316" y="3285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749" y="532259"/>
            <a:ext cx="3575685" cy="147320"/>
          </a:xfrm>
          <a:custGeom>
            <a:avLst/>
            <a:gdLst/>
            <a:ahLst/>
            <a:cxnLst/>
            <a:rect l="l" t="t" r="r" b="b"/>
            <a:pathLst>
              <a:path w="3575685" h="147320">
                <a:moveTo>
                  <a:pt x="0" y="0"/>
                </a:moveTo>
                <a:lnTo>
                  <a:pt x="3575658" y="0"/>
                </a:lnTo>
                <a:lnTo>
                  <a:pt x="3575658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365" y="719661"/>
            <a:ext cx="758190" cy="147320"/>
          </a:xfrm>
          <a:custGeom>
            <a:avLst/>
            <a:gdLst/>
            <a:ahLst/>
            <a:cxnLst/>
            <a:rect l="l" t="t" r="r" b="b"/>
            <a:pathLst>
              <a:path w="758190" h="147319">
                <a:moveTo>
                  <a:pt x="0" y="0"/>
                </a:moveTo>
                <a:lnTo>
                  <a:pt x="757838" y="0"/>
                </a:lnTo>
                <a:lnTo>
                  <a:pt x="757838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374" y="902492"/>
            <a:ext cx="1379855" cy="147320"/>
          </a:xfrm>
          <a:custGeom>
            <a:avLst/>
            <a:gdLst/>
            <a:ahLst/>
            <a:cxnLst/>
            <a:rect l="l" t="t" r="r" b="b"/>
            <a:pathLst>
              <a:path w="1379855" h="147319">
                <a:moveTo>
                  <a:pt x="0" y="0"/>
                </a:moveTo>
                <a:lnTo>
                  <a:pt x="1379693" y="0"/>
                </a:lnTo>
                <a:lnTo>
                  <a:pt x="1379693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496" y="1268153"/>
            <a:ext cx="3951604" cy="147320"/>
          </a:xfrm>
          <a:custGeom>
            <a:avLst/>
            <a:gdLst/>
            <a:ahLst/>
            <a:cxnLst/>
            <a:rect l="l" t="t" r="r" b="b"/>
            <a:pathLst>
              <a:path w="3951604" h="147319">
                <a:moveTo>
                  <a:pt x="0" y="0"/>
                </a:moveTo>
                <a:lnTo>
                  <a:pt x="3951475" y="0"/>
                </a:lnTo>
                <a:lnTo>
                  <a:pt x="3951475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9476" y="1450985"/>
            <a:ext cx="3998595" cy="147320"/>
          </a:xfrm>
          <a:custGeom>
            <a:avLst/>
            <a:gdLst/>
            <a:ahLst/>
            <a:cxnLst/>
            <a:rect l="l" t="t" r="r" b="b"/>
            <a:pathLst>
              <a:path w="3998595" h="147319">
                <a:moveTo>
                  <a:pt x="0" y="0"/>
                </a:moveTo>
                <a:lnTo>
                  <a:pt x="3998012" y="0"/>
                </a:lnTo>
                <a:lnTo>
                  <a:pt x="3998012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6345" y="1638386"/>
            <a:ext cx="523240" cy="147320"/>
          </a:xfrm>
          <a:custGeom>
            <a:avLst/>
            <a:gdLst/>
            <a:ahLst/>
            <a:cxnLst/>
            <a:rect l="l" t="t" r="r" b="b"/>
            <a:pathLst>
              <a:path w="523240" h="147319">
                <a:moveTo>
                  <a:pt x="0" y="0"/>
                </a:moveTo>
                <a:lnTo>
                  <a:pt x="523098" y="0"/>
                </a:lnTo>
                <a:lnTo>
                  <a:pt x="523098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152" y="1805984"/>
            <a:ext cx="1595120" cy="171450"/>
          </a:xfrm>
          <a:custGeom>
            <a:avLst/>
            <a:gdLst/>
            <a:ahLst/>
            <a:cxnLst/>
            <a:rect l="l" t="t" r="r" b="b"/>
            <a:pathLst>
              <a:path w="1595120" h="171450">
                <a:moveTo>
                  <a:pt x="0" y="0"/>
                </a:moveTo>
                <a:lnTo>
                  <a:pt x="1594799" y="0"/>
                </a:lnTo>
                <a:lnTo>
                  <a:pt x="1594799" y="170966"/>
                </a:lnTo>
                <a:lnTo>
                  <a:pt x="0" y="170966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8073" y="2191449"/>
            <a:ext cx="355600" cy="147320"/>
          </a:xfrm>
          <a:custGeom>
            <a:avLst/>
            <a:gdLst/>
            <a:ahLst/>
            <a:cxnLst/>
            <a:rect l="l" t="t" r="r" b="b"/>
            <a:pathLst>
              <a:path w="355600" h="147319">
                <a:moveTo>
                  <a:pt x="0" y="0"/>
                </a:moveTo>
                <a:lnTo>
                  <a:pt x="355439" y="0"/>
                </a:lnTo>
                <a:lnTo>
                  <a:pt x="355439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1848" y="2374281"/>
            <a:ext cx="2456815" cy="147320"/>
          </a:xfrm>
          <a:custGeom>
            <a:avLst/>
            <a:gdLst/>
            <a:ahLst/>
            <a:cxnLst/>
            <a:rect l="l" t="t" r="r" b="b"/>
            <a:pathLst>
              <a:path w="2456815" h="147319">
                <a:moveTo>
                  <a:pt x="0" y="0"/>
                </a:moveTo>
                <a:lnTo>
                  <a:pt x="2456700" y="0"/>
                </a:lnTo>
                <a:lnTo>
                  <a:pt x="2456700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942" y="2557111"/>
            <a:ext cx="1936114" cy="147320"/>
          </a:xfrm>
          <a:custGeom>
            <a:avLst/>
            <a:gdLst/>
            <a:ahLst/>
            <a:cxnLst/>
            <a:rect l="l" t="t" r="r" b="b"/>
            <a:pathLst>
              <a:path w="1936114" h="147319">
                <a:moveTo>
                  <a:pt x="0" y="0"/>
                </a:moveTo>
                <a:lnTo>
                  <a:pt x="1935653" y="0"/>
                </a:lnTo>
                <a:lnTo>
                  <a:pt x="1935653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749" y="2737912"/>
            <a:ext cx="3396615" cy="154305"/>
          </a:xfrm>
          <a:custGeom>
            <a:avLst/>
            <a:gdLst/>
            <a:ahLst/>
            <a:cxnLst/>
            <a:rect l="l" t="t" r="r" b="b"/>
            <a:pathLst>
              <a:path w="3396615" h="154305">
                <a:moveTo>
                  <a:pt x="0" y="0"/>
                </a:moveTo>
                <a:lnTo>
                  <a:pt x="3396522" y="0"/>
                </a:lnTo>
                <a:lnTo>
                  <a:pt x="3396522" y="153872"/>
                </a:lnTo>
                <a:lnTo>
                  <a:pt x="0" y="153872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365" y="2931915"/>
            <a:ext cx="572770" cy="147320"/>
          </a:xfrm>
          <a:custGeom>
            <a:avLst/>
            <a:gdLst/>
            <a:ahLst/>
            <a:cxnLst/>
            <a:rect l="l" t="t" r="r" b="b"/>
            <a:pathLst>
              <a:path w="572769" h="147319">
                <a:moveTo>
                  <a:pt x="0" y="0"/>
                </a:moveTo>
                <a:lnTo>
                  <a:pt x="572357" y="0"/>
                </a:lnTo>
                <a:lnTo>
                  <a:pt x="572357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942" y="3108144"/>
            <a:ext cx="2490470" cy="154305"/>
          </a:xfrm>
          <a:custGeom>
            <a:avLst/>
            <a:gdLst/>
            <a:ahLst/>
            <a:cxnLst/>
            <a:rect l="l" t="t" r="r" b="b"/>
            <a:pathLst>
              <a:path w="2490470" h="154304">
                <a:moveTo>
                  <a:pt x="0" y="0"/>
                </a:moveTo>
                <a:lnTo>
                  <a:pt x="2490035" y="0"/>
                </a:lnTo>
                <a:lnTo>
                  <a:pt x="2490035" y="153872"/>
                </a:lnTo>
                <a:lnTo>
                  <a:pt x="0" y="153872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5266" y="3297576"/>
            <a:ext cx="1424940" cy="147320"/>
          </a:xfrm>
          <a:custGeom>
            <a:avLst/>
            <a:gdLst/>
            <a:ahLst/>
            <a:cxnLst/>
            <a:rect l="l" t="t" r="r" b="b"/>
            <a:pathLst>
              <a:path w="1424939" h="147320">
                <a:moveTo>
                  <a:pt x="0" y="0"/>
                </a:moveTo>
                <a:lnTo>
                  <a:pt x="1424838" y="0"/>
                </a:lnTo>
                <a:lnTo>
                  <a:pt x="1424838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4496" y="3480408"/>
            <a:ext cx="3618229" cy="147320"/>
          </a:xfrm>
          <a:custGeom>
            <a:avLst/>
            <a:gdLst/>
            <a:ahLst/>
            <a:cxnLst/>
            <a:rect l="l" t="t" r="r" b="b"/>
            <a:pathLst>
              <a:path w="3618229" h="147320">
                <a:moveTo>
                  <a:pt x="0" y="0"/>
                </a:moveTo>
                <a:lnTo>
                  <a:pt x="3617796" y="0"/>
                </a:lnTo>
                <a:lnTo>
                  <a:pt x="3617796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3431" y="3663238"/>
            <a:ext cx="3822700" cy="147320"/>
          </a:xfrm>
          <a:custGeom>
            <a:avLst/>
            <a:gdLst/>
            <a:ahLst/>
            <a:cxnLst/>
            <a:rect l="l" t="t" r="r" b="b"/>
            <a:pathLst>
              <a:path w="3822700" h="147320">
                <a:moveTo>
                  <a:pt x="0" y="0"/>
                </a:moveTo>
                <a:lnTo>
                  <a:pt x="3822294" y="0"/>
                </a:lnTo>
                <a:lnTo>
                  <a:pt x="3822294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1630" y="544305"/>
            <a:ext cx="4027804" cy="326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4340" indent="8890">
              <a:lnSpc>
                <a:spcPct val="144700"/>
              </a:lnSpc>
            </a:pP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Gwich'in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edition</a:t>
            </a:r>
            <a:r>
              <a:rPr sz="850" spc="7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developed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with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the</a:t>
            </a:r>
            <a:r>
              <a:rPr sz="850" spc="9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permission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of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Taich6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Community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 Servi</a:t>
            </a:r>
            <a:r>
              <a:rPr sz="850" spc="-25" dirty="0">
                <a:solidFill>
                  <a:srgbClr val="FBF9FB"/>
                </a:solidFill>
                <a:latin typeface="Arial"/>
                <a:cs typeface="Arial"/>
              </a:rPr>
              <a:t>ces</a:t>
            </a:r>
            <a:r>
              <a:rPr sz="850" spc="9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Board</a:t>
            </a:r>
            <a:endParaRPr sz="8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420"/>
              </a:spcBef>
            </a:pP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Margaret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Mackenz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ie,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2000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1590" marR="5080" indent="-9525">
              <a:lnSpc>
                <a:spcPct val="142900"/>
              </a:lnSpc>
              <a:spcBef>
                <a:spcPts val="500"/>
              </a:spcBef>
            </a:pP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All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rights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reserved,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no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part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of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the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material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covered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by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this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copyright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9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may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be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r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eproduced</a:t>
            </a:r>
            <a:r>
              <a:rPr sz="850" spc="1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in</a:t>
            </a:r>
            <a:r>
              <a:rPr sz="850" spc="-3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any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form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or</a:t>
            </a:r>
            <a:r>
              <a:rPr sz="850" spc="8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by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any</a:t>
            </a:r>
            <a:r>
              <a:rPr sz="850" spc="7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means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without</a:t>
            </a:r>
            <a:r>
              <a:rPr sz="850" spc="10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the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written</a:t>
            </a:r>
            <a:r>
              <a:rPr sz="850" spc="10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permission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of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 the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publisher.</a:t>
            </a:r>
            <a:endParaRPr sz="8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05"/>
              </a:spcBef>
            </a:pPr>
            <a:r>
              <a:rPr sz="1000" spc="-35" dirty="0">
                <a:solidFill>
                  <a:srgbClr val="FBF9FB"/>
                </a:solidFill>
                <a:latin typeface="Times New Roman"/>
                <a:cs typeface="Times New Roman"/>
              </a:rPr>
              <a:t>©</a:t>
            </a:r>
            <a:r>
              <a:rPr sz="1000" spc="55" dirty="0">
                <a:solidFill>
                  <a:srgbClr val="FBF9FB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20</a:t>
            </a:r>
            <a:r>
              <a:rPr sz="850" spc="-50" dirty="0">
                <a:solidFill>
                  <a:srgbClr val="FBF9FB"/>
                </a:solidFill>
                <a:latin typeface="Arial"/>
                <a:cs typeface="Arial"/>
              </a:rPr>
              <a:t>1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8</a:t>
            </a:r>
            <a:r>
              <a:rPr sz="850" spc="-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Gwich'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n</a:t>
            </a:r>
            <a:r>
              <a:rPr sz="850" spc="-8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Tribal</a:t>
            </a:r>
            <a:r>
              <a:rPr sz="850" spc="8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Council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680"/>
              </a:spcBef>
            </a:pP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Credits</a:t>
            </a:r>
            <a:endParaRPr sz="850">
              <a:latin typeface="Arial"/>
              <a:cs typeface="Arial"/>
            </a:endParaRPr>
          </a:p>
          <a:p>
            <a:pPr marL="21590" marR="1555115" indent="-9525">
              <a:lnSpc>
                <a:spcPct val="141100"/>
              </a:lnSpc>
            </a:pP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Taich6 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Author/Translator: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Margaret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Mackenzie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 Editors;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FBF9FB"/>
                </a:solidFill>
                <a:latin typeface="Arial"/>
                <a:cs typeface="Arial"/>
              </a:rPr>
              <a:t>Rosa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M</a:t>
            </a:r>
            <a:r>
              <a:rPr sz="850" spc="125" dirty="0">
                <a:solidFill>
                  <a:srgbClr val="FBF9FB"/>
                </a:solidFill>
                <a:latin typeface="Arial"/>
                <a:cs typeface="Arial"/>
              </a:rPr>
              <a:t>a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ntla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and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Lesl</a:t>
            </a:r>
            <a:r>
              <a:rPr sz="850" spc="-25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-20" dirty="0">
                <a:solidFill>
                  <a:srgbClr val="FBF9FB"/>
                </a:solidFill>
                <a:latin typeface="Arial"/>
                <a:cs typeface="Arial"/>
              </a:rPr>
              <a:t>e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FBF9FB"/>
                </a:solidFill>
                <a:latin typeface="Arial"/>
                <a:cs typeface="Arial"/>
              </a:rPr>
              <a:t>Saxon</a:t>
            </a:r>
            <a:endParaRPr sz="850">
              <a:latin typeface="Arial"/>
              <a:cs typeface="Arial"/>
            </a:endParaRPr>
          </a:p>
          <a:p>
            <a:pPr marL="12700" marR="610235" indent="8890">
              <a:lnSpc>
                <a:spcPts val="1480"/>
              </a:lnSpc>
              <a:spcBef>
                <a:spcPts val="120"/>
              </a:spcBef>
            </a:pP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Gwich'i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n</a:t>
            </a:r>
            <a:r>
              <a:rPr sz="850" spc="-8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Translators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114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-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Hannah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 Alex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e,</a:t>
            </a:r>
            <a:r>
              <a:rPr sz="850" spc="-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FBF9FB"/>
                </a:solidFill>
                <a:latin typeface="Arial"/>
                <a:cs typeface="Arial"/>
              </a:rPr>
              <a:t>Mary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65" dirty="0">
                <a:solidFill>
                  <a:srgbClr val="FBF9FB"/>
                </a:solidFill>
                <a:latin typeface="Arial"/>
                <a:cs typeface="Arial"/>
              </a:rPr>
              <a:t>E.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Snowshoe</a:t>
            </a:r>
            <a:r>
              <a:rPr sz="850" spc="10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FBF9FB"/>
                </a:solidFill>
                <a:latin typeface="Times New Roman"/>
                <a:cs typeface="Times New Roman"/>
              </a:rPr>
              <a:t>&amp;</a:t>
            </a:r>
            <a:r>
              <a:rPr sz="900" spc="-15" dirty="0">
                <a:solidFill>
                  <a:srgbClr val="FBF9FB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Joanne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Snowshoe.</a:t>
            </a:r>
            <a:endParaRPr sz="8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240"/>
              </a:spcBef>
            </a:pP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Editors: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Eleanor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Mitchell-F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65" dirty="0">
                <a:solidFill>
                  <a:srgbClr val="FBF9FB"/>
                </a:solidFill>
                <a:latin typeface="Arial"/>
                <a:cs typeface="Arial"/>
              </a:rPr>
              <a:t>rth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900" spc="-95" dirty="0">
                <a:solidFill>
                  <a:srgbClr val="FBF9FB"/>
                </a:solidFill>
                <a:latin typeface="Times New Roman"/>
                <a:cs typeface="Times New Roman"/>
              </a:rPr>
              <a:t>&amp;</a:t>
            </a:r>
            <a:r>
              <a:rPr sz="900" spc="20" dirty="0">
                <a:solidFill>
                  <a:srgbClr val="FBF9FB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William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G.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Firth</a:t>
            </a:r>
            <a:endParaRPr sz="8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409"/>
              </a:spcBef>
            </a:pP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Narrator:</a:t>
            </a:r>
            <a:r>
              <a:rPr sz="850" spc="-7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Joanne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Snowshoe</a:t>
            </a:r>
            <a:endParaRPr sz="850">
              <a:latin typeface="Arial"/>
              <a:cs typeface="Arial"/>
            </a:endParaRPr>
          </a:p>
          <a:p>
            <a:pPr marL="21590" marR="186690" indent="-9525">
              <a:lnSpc>
                <a:spcPct val="141100"/>
              </a:lnSpc>
            </a:pP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Aud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o</a:t>
            </a:r>
            <a:r>
              <a:rPr sz="850" spc="6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Editors:</a:t>
            </a:r>
            <a:r>
              <a:rPr sz="850" spc="-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Wade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Vanelts</a:t>
            </a:r>
            <a:r>
              <a:rPr sz="850" spc="70" dirty="0">
                <a:solidFill>
                  <a:srgbClr val="FBF9FB"/>
                </a:solidFill>
                <a:latin typeface="Arial"/>
                <a:cs typeface="Arial"/>
              </a:rPr>
              <a:t>i</a:t>
            </a:r>
            <a:r>
              <a:rPr sz="850" spc="260" dirty="0">
                <a:solidFill>
                  <a:srgbClr val="FBF9FB"/>
                </a:solidFill>
                <a:latin typeface="Arial"/>
                <a:cs typeface="Arial"/>
              </a:rPr>
              <a:t>,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Eleanor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Mitchell-Firth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&amp;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William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FBF9FB"/>
                </a:solidFill>
                <a:latin typeface="Arial"/>
                <a:cs typeface="Arial"/>
              </a:rPr>
              <a:t>G.</a:t>
            </a:r>
            <a:r>
              <a:rPr sz="850" spc="6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Firth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Illustrators:</a:t>
            </a:r>
            <a:r>
              <a:rPr sz="850" spc="-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John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Allerston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1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(Original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Artist)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,</a:t>
            </a:r>
            <a:r>
              <a:rPr sz="850" spc="6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Arthur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9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Mitchell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(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Shading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Artist)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5158" y="4033471"/>
            <a:ext cx="396875" cy="147320"/>
          </a:xfrm>
          <a:prstGeom prst="rect">
            <a:avLst/>
          </a:prstGeom>
          <a:solidFill>
            <a:srgbClr val="7C013A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ct val="100000"/>
              </a:lnSpc>
            </a:pP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Design: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4496" y="4961338"/>
            <a:ext cx="1423035" cy="147320"/>
          </a:xfrm>
          <a:custGeom>
            <a:avLst/>
            <a:gdLst/>
            <a:ahLst/>
            <a:cxnLst/>
            <a:rect l="l" t="t" r="r" b="b"/>
            <a:pathLst>
              <a:path w="1423035" h="147320">
                <a:moveTo>
                  <a:pt x="0" y="0"/>
                </a:moveTo>
                <a:lnTo>
                  <a:pt x="1423043" y="0"/>
                </a:lnTo>
                <a:lnTo>
                  <a:pt x="1423043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7749" y="5144169"/>
            <a:ext cx="617855" cy="147320"/>
          </a:xfrm>
          <a:custGeom>
            <a:avLst/>
            <a:gdLst/>
            <a:ahLst/>
            <a:cxnLst/>
            <a:rect l="l" t="t" r="r" b="b"/>
            <a:pathLst>
              <a:path w="617855" h="147320">
                <a:moveTo>
                  <a:pt x="0" y="0"/>
                </a:moveTo>
                <a:lnTo>
                  <a:pt x="617260" y="0"/>
                </a:lnTo>
                <a:lnTo>
                  <a:pt x="617260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1848" y="5326999"/>
            <a:ext cx="2448560" cy="147320"/>
          </a:xfrm>
          <a:custGeom>
            <a:avLst/>
            <a:gdLst/>
            <a:ahLst/>
            <a:cxnLst/>
            <a:rect l="l" t="t" r="r" b="b"/>
            <a:pathLst>
              <a:path w="2448560" h="147320">
                <a:moveTo>
                  <a:pt x="0" y="0"/>
                </a:moveTo>
                <a:lnTo>
                  <a:pt x="2448241" y="0"/>
                </a:lnTo>
                <a:lnTo>
                  <a:pt x="2448241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7749" y="5509831"/>
            <a:ext cx="2982595" cy="147320"/>
          </a:xfrm>
          <a:custGeom>
            <a:avLst/>
            <a:gdLst/>
            <a:ahLst/>
            <a:cxnLst/>
            <a:rect l="l" t="t" r="r" b="b"/>
            <a:pathLst>
              <a:path w="2982595" h="147320">
                <a:moveTo>
                  <a:pt x="0" y="0"/>
                </a:moveTo>
                <a:lnTo>
                  <a:pt x="2982564" y="0"/>
                </a:lnTo>
                <a:lnTo>
                  <a:pt x="2982564" y="147271"/>
                </a:lnTo>
                <a:lnTo>
                  <a:pt x="0" y="147271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749" y="5686060"/>
            <a:ext cx="1783714" cy="154305"/>
          </a:xfrm>
          <a:custGeom>
            <a:avLst/>
            <a:gdLst/>
            <a:ahLst/>
            <a:cxnLst/>
            <a:rect l="l" t="t" r="r" b="b"/>
            <a:pathLst>
              <a:path w="1783714" h="154304">
                <a:moveTo>
                  <a:pt x="0" y="0"/>
                </a:moveTo>
                <a:lnTo>
                  <a:pt x="1783604" y="0"/>
                </a:lnTo>
                <a:lnTo>
                  <a:pt x="1783604" y="153872"/>
                </a:lnTo>
                <a:lnTo>
                  <a:pt x="0" y="153872"/>
                </a:lnTo>
                <a:lnTo>
                  <a:pt x="0" y="0"/>
                </a:lnTo>
                <a:close/>
              </a:path>
            </a:pathLst>
          </a:custGeom>
          <a:solidFill>
            <a:srgbClr val="7C0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1630" y="4973385"/>
            <a:ext cx="3013075" cy="866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1564640" indent="-9525">
              <a:lnSpc>
                <a:spcPct val="141100"/>
              </a:lnSpc>
            </a:pP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Appreciation </a:t>
            </a:r>
            <a:r>
              <a:rPr sz="850" spc="-10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and</a:t>
            </a:r>
            <a:r>
              <a:rPr sz="850" spc="-3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than</a:t>
            </a:r>
            <a:r>
              <a:rPr sz="850" spc="-114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FBF9FB"/>
                </a:solidFill>
                <a:latin typeface="Arial"/>
                <a:cs typeface="Arial"/>
              </a:rPr>
              <a:t>ks</a:t>
            </a:r>
            <a:r>
              <a:rPr sz="850" spc="-2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to: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FBF9FB"/>
                </a:solidFill>
                <a:latin typeface="Arial"/>
                <a:cs typeface="Arial"/>
              </a:rPr>
              <a:t>GNWT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-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100" dirty="0">
                <a:solidFill>
                  <a:srgbClr val="FBF9FB"/>
                </a:solidFill>
                <a:latin typeface="Arial"/>
                <a:cs typeface="Arial"/>
              </a:rPr>
              <a:t>ECE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T5ich6</a:t>
            </a:r>
            <a:r>
              <a:rPr sz="850" spc="8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Community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Service</a:t>
            </a:r>
            <a:r>
              <a:rPr sz="850" spc="6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Board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-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FBF9FB"/>
                </a:solidFill>
                <a:latin typeface="Arial"/>
                <a:cs typeface="Arial"/>
              </a:rPr>
              <a:t>Lucy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Lafferty</a:t>
            </a:r>
            <a:endParaRPr sz="850">
              <a:latin typeface="Arial"/>
              <a:cs typeface="Arial"/>
            </a:endParaRPr>
          </a:p>
          <a:p>
            <a:pPr marL="21590" marR="5080">
              <a:lnSpc>
                <a:spcPct val="136200"/>
              </a:lnSpc>
              <a:spcBef>
                <a:spcPts val="50"/>
              </a:spcBef>
            </a:pP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Gwich'i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n</a:t>
            </a:r>
            <a:r>
              <a:rPr sz="850" spc="-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BF9FB"/>
                </a:solidFill>
                <a:latin typeface="Arial"/>
                <a:cs typeface="Arial"/>
              </a:rPr>
              <a:t>Teaching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and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Learning</a:t>
            </a:r>
            <a:r>
              <a:rPr sz="850" spc="-1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BF9FB"/>
                </a:solidFill>
                <a:latin typeface="Arial"/>
                <a:cs typeface="Arial"/>
              </a:rPr>
              <a:t>Centre</a:t>
            </a:r>
            <a:r>
              <a:rPr sz="850" spc="4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-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Sherri</a:t>
            </a:r>
            <a:r>
              <a:rPr sz="850" spc="6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DeBastien.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Gwich'i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n</a:t>
            </a:r>
            <a:r>
              <a:rPr sz="850" spc="-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BF9FB"/>
                </a:solidFill>
                <a:latin typeface="Arial"/>
                <a:cs typeface="Arial"/>
              </a:rPr>
              <a:t>Soci</a:t>
            </a:r>
            <a:r>
              <a:rPr sz="850" spc="15" dirty="0">
                <a:solidFill>
                  <a:srgbClr val="FBF9FB"/>
                </a:solidFill>
                <a:latin typeface="Arial"/>
                <a:cs typeface="Arial"/>
              </a:rPr>
              <a:t>al</a:t>
            </a:r>
            <a:r>
              <a:rPr sz="850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FBF9FB"/>
                </a:solidFill>
                <a:latin typeface="Times New Roman"/>
                <a:cs typeface="Times New Roman"/>
              </a:rPr>
              <a:t>&amp;</a:t>
            </a:r>
            <a:r>
              <a:rPr sz="900" spc="50" dirty="0">
                <a:solidFill>
                  <a:srgbClr val="FBF9FB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FBF9FB"/>
                </a:solidFill>
                <a:latin typeface="Arial"/>
                <a:cs typeface="Arial"/>
              </a:rPr>
              <a:t>Cultural</a:t>
            </a:r>
            <a:r>
              <a:rPr sz="850" spc="5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FBF9FB"/>
                </a:solidFill>
                <a:latin typeface="Arial"/>
                <a:cs typeface="Arial"/>
              </a:rPr>
              <a:t>Institute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1848" y="5880064"/>
            <a:ext cx="1151890" cy="147320"/>
          </a:xfrm>
          <a:prstGeom prst="rect">
            <a:avLst/>
          </a:prstGeom>
          <a:solidFill>
            <a:srgbClr val="7C013A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ct val="100000"/>
              </a:lnSpc>
            </a:pP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Tetlit</a:t>
            </a:r>
            <a:r>
              <a:rPr sz="850" spc="9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BF9FB"/>
                </a:solidFill>
                <a:latin typeface="Arial"/>
                <a:cs typeface="Arial"/>
              </a:rPr>
              <a:t>Gwich'in</a:t>
            </a:r>
            <a:r>
              <a:rPr sz="850" spc="35" dirty="0">
                <a:solidFill>
                  <a:srgbClr val="FBF9FB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BF9FB"/>
                </a:solidFill>
                <a:latin typeface="Arial"/>
                <a:cs typeface="Arial"/>
              </a:rPr>
              <a:t>Council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76615" y="4220872"/>
          <a:ext cx="2440684" cy="512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1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051">
                <a:tc grid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Outcrop</a:t>
                      </a:r>
                      <a:r>
                        <a:rPr sz="850" spc="5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Communications </a:t>
                      </a:r>
                      <a:r>
                        <a:rPr sz="850" spc="-6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Ltd.,</a:t>
                      </a:r>
                      <a:r>
                        <a:rPr sz="850" spc="-3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Yellowknife, </a:t>
                      </a:r>
                      <a:r>
                        <a:rPr sz="850" spc="-10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C013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3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E.</a:t>
                      </a:r>
                      <a:r>
                        <a:rPr sz="850" spc="-3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Firth</a:t>
                      </a:r>
                      <a:r>
                        <a:rPr sz="850" spc="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Business</a:t>
                      </a:r>
                      <a:r>
                        <a:rPr sz="850" spc="5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r>
                        <a:rPr sz="850" spc="2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Teet!'it</a:t>
                      </a:r>
                      <a:r>
                        <a:rPr sz="850" spc="8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Zheh,</a:t>
                      </a:r>
                      <a:r>
                        <a:rPr sz="850" spc="6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C013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51">
                <a:tc gridSpan="3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Repr</a:t>
                      </a:r>
                      <a:r>
                        <a:rPr sz="850" spc="-2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nted</a:t>
                      </a:r>
                      <a:r>
                        <a:rPr sz="850" spc="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850" spc="-3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850" spc="2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KopyKat</a:t>
                      </a:r>
                      <a:r>
                        <a:rPr sz="850" spc="85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North,</a:t>
                      </a:r>
                      <a:r>
                        <a:rPr sz="850" spc="-2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Yellowknife, </a:t>
                      </a:r>
                      <a:r>
                        <a:rPr sz="850" spc="-10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solidFill>
                            <a:srgbClr val="FBF9FB"/>
                          </a:solidFill>
                          <a:latin typeface="Arial"/>
                          <a:cs typeface="Arial"/>
                        </a:rPr>
                        <a:t>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7C013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" y="0"/>
            <a:ext cx="4967388" cy="761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3418" y="5910362"/>
            <a:ext cx="4026042" cy="947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4319" y="6209662"/>
            <a:ext cx="721517" cy="543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3332" y="6195446"/>
            <a:ext cx="539988" cy="5599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4550" y="6244480"/>
            <a:ext cx="274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35" dirty="0">
                <a:latin typeface="Gill Sans MT"/>
                <a:cs typeface="Gill Sans MT"/>
              </a:rPr>
              <a:t>my-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7467" y="6259809"/>
            <a:ext cx="17125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8044" algn="l"/>
              </a:tabLst>
            </a:pP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she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making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383" y="6766197"/>
            <a:ext cx="8737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Gill Sans MT"/>
                <a:cs typeface="Gill Sans MT"/>
              </a:rPr>
              <a:t>Grandmother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847" y="5899408"/>
            <a:ext cx="37636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7900" algn="l"/>
                <a:tab pos="1413510" algn="l"/>
              </a:tabLst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Shitsuu	k'ii	tyah sheenjit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tahtsah.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1" name="pg1JN">
            <a:hlinkClick r:id="" action="ppaction://media"/>
            <a:extLst>
              <a:ext uri="{FF2B5EF4-FFF2-40B4-BE49-F238E27FC236}">
                <a16:creationId xmlns:a16="http://schemas.microsoft.com/office/drawing/2014/main" id="{1098B881-7606-4FF6-A1A9-1CABBAD4E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58271" y="317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19802" cy="7580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758" y="6077549"/>
            <a:ext cx="4026042" cy="9570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7979" y="6531281"/>
            <a:ext cx="727773" cy="555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9499" y="6528500"/>
            <a:ext cx="721517" cy="543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4002" y="6571073"/>
            <a:ext cx="535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her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3553" y="6527534"/>
            <a:ext cx="539988" cy="5599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3656" y="6538891"/>
            <a:ext cx="274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0" dirty="0">
                <a:latin typeface="Palatino Linotype"/>
                <a:cs typeface="Palatino Linotype"/>
              </a:rPr>
              <a:t>my-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560" y="6178147"/>
            <a:ext cx="23634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7900" algn="l"/>
                <a:tab pos="1498600" algn="l"/>
              </a:tabLst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Shitsuu	vàh	k’ii tyah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5876" y="6178147"/>
            <a:ext cx="1384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k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’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edanałkài’.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pg2JN">
            <a:hlinkClick r:id="" action="ppaction://media"/>
            <a:extLst>
              <a:ext uri="{FF2B5EF4-FFF2-40B4-BE49-F238E27FC236}">
                <a16:creationId xmlns:a16="http://schemas.microsoft.com/office/drawing/2014/main" id="{95AC5A14-3648-4659-9EE8-13D4166B3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10202" y="3059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32984" cy="7607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866" y="6345068"/>
            <a:ext cx="4676797" cy="949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9319" y="6592848"/>
            <a:ext cx="818871" cy="538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812" y="6619654"/>
            <a:ext cx="721517" cy="543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8051" y="6593426"/>
            <a:ext cx="518989" cy="5381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2308" y="6313470"/>
            <a:ext cx="4750221" cy="1074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K’ii tyàa hàh shitsuu vàh </a:t>
            </a:r>
            <a:r>
              <a:rPr sz="1700" b="1" spc="-5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atanałts’ah.</a:t>
            </a:r>
            <a:endParaRPr sz="1700" dirty="0">
              <a:latin typeface="Arial"/>
              <a:cs typeface="Arial"/>
            </a:endParaRPr>
          </a:p>
          <a:p>
            <a:pPr marL="910590">
              <a:lnSpc>
                <a:spcPct val="100000"/>
              </a:lnSpc>
              <a:spcBef>
                <a:spcPts val="409"/>
              </a:spcBef>
              <a:tabLst>
                <a:tab pos="1356995" algn="l"/>
                <a:tab pos="2159000" algn="l"/>
              </a:tabLst>
            </a:pPr>
            <a:r>
              <a:rPr sz="1200" dirty="0">
                <a:latin typeface="Times New Roman"/>
                <a:cs typeface="Times New Roman"/>
              </a:rPr>
              <a:t>with	</a:t>
            </a:r>
            <a:r>
              <a:rPr sz="1200" spc="-60" dirty="0">
                <a:latin typeface="Palatino Linotype"/>
                <a:cs typeface="Palatino Linotype"/>
              </a:rPr>
              <a:t>my-	</a:t>
            </a:r>
            <a:r>
              <a:rPr sz="1800" spc="-89" baseline="4629" dirty="0">
                <a:latin typeface="Times New Roman"/>
                <a:cs typeface="Times New Roman"/>
              </a:rPr>
              <a:t>with</a:t>
            </a:r>
            <a:r>
              <a:rPr sz="1800" spc="-44" baseline="4629" dirty="0">
                <a:latin typeface="Times New Roman"/>
                <a:cs typeface="Times New Roman"/>
              </a:rPr>
              <a:t> </a:t>
            </a:r>
            <a:r>
              <a:rPr sz="1800" spc="30" baseline="4629" dirty="0">
                <a:latin typeface="Times New Roman"/>
                <a:cs typeface="Times New Roman"/>
              </a:rPr>
              <a:t>her</a:t>
            </a:r>
            <a:endParaRPr sz="1800" baseline="4629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R="281940" algn="r">
              <a:lnSpc>
                <a:spcPct val="100000"/>
              </a:lnSpc>
            </a:pPr>
            <a:r>
              <a:rPr sz="1200" spc="-25" dirty="0">
                <a:latin typeface="Gill Sans MT"/>
                <a:cs typeface="Gill Sans MT"/>
              </a:rPr>
              <a:t>berry</a:t>
            </a:r>
            <a:r>
              <a:rPr sz="1200" spc="-65" dirty="0">
                <a:latin typeface="Gill Sans MT"/>
                <a:cs typeface="Gill Sans MT"/>
              </a:rPr>
              <a:t> </a:t>
            </a:r>
            <a:r>
              <a:rPr sz="1200" spc="30" dirty="0">
                <a:latin typeface="Gill Sans MT"/>
                <a:cs typeface="Gill Sans MT"/>
              </a:rPr>
              <a:t>picking</a:t>
            </a:r>
            <a:endParaRPr sz="1200" dirty="0">
              <a:latin typeface="Gill Sans MT"/>
              <a:cs typeface="Gill Sans MT"/>
            </a:endParaRPr>
          </a:p>
        </p:txBody>
      </p:sp>
      <p:pic>
        <p:nvPicPr>
          <p:cNvPr id="9" name="pg3JN">
            <a:hlinkClick r:id="" action="ppaction://media"/>
            <a:extLst>
              <a:ext uri="{FF2B5EF4-FFF2-40B4-BE49-F238E27FC236}">
                <a16:creationId xmlns:a16="http://schemas.microsoft.com/office/drawing/2014/main" id="{0114E9BD-924E-49DB-A0BF-97AB96262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23384" y="3509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53647" cy="761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911" y="6085912"/>
            <a:ext cx="4676797" cy="1265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6263" y="5728292"/>
            <a:ext cx="1424305" cy="127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Shin</a:t>
            </a:r>
            <a:r>
              <a:rPr sz="1700" b="1" spc="-5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daii jak</a:t>
            </a:r>
            <a:endParaRPr sz="17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  <a:spcBef>
                <a:spcPts val="500"/>
              </a:spcBef>
              <a:tabLst>
                <a:tab pos="994410" algn="l"/>
              </a:tabLst>
            </a:pPr>
            <a:r>
              <a:rPr sz="1200" spc="15" dirty="0">
                <a:latin typeface="Times New Roman"/>
                <a:cs typeface="Times New Roman"/>
              </a:rPr>
              <a:t>summer	berries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337820">
              <a:lnSpc>
                <a:spcPct val="100000"/>
              </a:lnSpc>
              <a:spcBef>
                <a:spcPts val="760"/>
              </a:spcBef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t’gįįch’uu</a:t>
            </a:r>
            <a:endParaRPr sz="1700">
              <a:latin typeface="Arial"/>
              <a:cs typeface="Arial"/>
            </a:endParaRPr>
          </a:p>
          <a:p>
            <a:pPr marL="127000" algn="ctr">
              <a:lnSpc>
                <a:spcPct val="100000"/>
              </a:lnSpc>
              <a:spcBef>
                <a:spcPts val="500"/>
              </a:spcBef>
            </a:pPr>
            <a:r>
              <a:rPr sz="1200" dirty="0">
                <a:latin typeface="Times New Roman"/>
                <a:cs typeface="Times New Roman"/>
              </a:rPr>
              <a:t>(how)they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6082" y="5728292"/>
            <a:ext cx="134493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nihłinehch</a:t>
            </a:r>
            <a:r>
              <a:rPr sz="1700" b="1" spc="-5" dirty="0">
                <a:solidFill>
                  <a:srgbClr val="CE0000"/>
                </a:solidFill>
                <a:latin typeface="Arial"/>
                <a:cs typeface="Arial"/>
              </a:rPr>
              <a:t>’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e’</a:t>
            </a:r>
            <a:endParaRPr sz="170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500"/>
              </a:spcBef>
            </a:pPr>
            <a:r>
              <a:rPr sz="1200" dirty="0">
                <a:latin typeface="Times New Roman"/>
                <a:cs typeface="Times New Roman"/>
              </a:rPr>
              <a:t>different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kinds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8696" y="6505533"/>
            <a:ext cx="89789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gòonlih.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200" spc="5" dirty="0">
                <a:latin typeface="Times New Roman"/>
                <a:cs typeface="Times New Roman"/>
              </a:rPr>
              <a:t>many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6993" y="6031357"/>
            <a:ext cx="711181" cy="442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g4JN">
            <a:hlinkClick r:id="" action="ppaction://media"/>
            <a:extLst>
              <a:ext uri="{FF2B5EF4-FFF2-40B4-BE49-F238E27FC236}">
                <a16:creationId xmlns:a16="http://schemas.microsoft.com/office/drawing/2014/main" id="{B6791308-5DE3-4B5C-BC98-3050B581C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4047" y="29380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9"/>
            <a:ext cx="5018176" cy="7625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55" y="5890266"/>
            <a:ext cx="4023359" cy="5438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56" y="6512058"/>
            <a:ext cx="4018788" cy="43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258" y="5793317"/>
            <a:ext cx="4676797" cy="1321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1104" y="6104627"/>
            <a:ext cx="711181" cy="4424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9350" y="6756473"/>
            <a:ext cx="543424" cy="5688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0112" y="5786498"/>
            <a:ext cx="4284345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Jak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nihłinehch</a:t>
            </a:r>
            <a:r>
              <a:rPr sz="1700" b="1" spc="-5" dirty="0">
                <a:solidFill>
                  <a:srgbClr val="CE0000"/>
                </a:solidFill>
                <a:latin typeface="Arial"/>
                <a:cs typeface="Arial"/>
              </a:rPr>
              <a:t>’</a:t>
            </a:r>
            <a:r>
              <a:rPr lang="en-CA" sz="1700" b="1" spc="-5" dirty="0" err="1">
                <a:solidFill>
                  <a:srgbClr val="CE0000"/>
                </a:solidFill>
                <a:latin typeface="Arial"/>
                <a:cs typeface="Arial"/>
              </a:rPr>
              <a:t>ee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t’igįįnch’uu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goonlii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CA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72390" algn="ctr">
              <a:lnSpc>
                <a:spcPct val="100000"/>
              </a:lnSpc>
              <a:spcBef>
                <a:spcPts val="775"/>
              </a:spcBef>
            </a:pPr>
            <a:r>
              <a:rPr lang="en-CA" sz="1700" b="1" dirty="0" err="1">
                <a:solidFill>
                  <a:srgbClr val="CE0000"/>
                </a:solidFill>
                <a:latin typeface="Arial"/>
                <a:cs typeface="Arial"/>
              </a:rPr>
              <a:t>gòo</a:t>
            </a:r>
            <a:r>
              <a:rPr lang="en-CA" sz="17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jak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zheii gwiiyeendoo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at’iiniht</a:t>
            </a:r>
            <a:r>
              <a:rPr sz="1700" b="1" spc="-5" dirty="0" err="1">
                <a:solidFill>
                  <a:srgbClr val="CE0000"/>
                </a:solidFill>
                <a:latin typeface="Arial"/>
                <a:cs typeface="Arial"/>
              </a:rPr>
              <a:t>h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ành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.</a:t>
            </a:r>
            <a:endParaRPr lang="en-CA" sz="1700" b="1" dirty="0">
              <a:solidFill>
                <a:srgbClr val="CE0000"/>
              </a:solidFill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775"/>
              </a:spcBef>
            </a:pPr>
            <a:r>
              <a:rPr lang="en-CA" sz="1200" spc="25" dirty="0">
                <a:latin typeface="Times New Roman"/>
                <a:cs typeface="Times New Roman"/>
              </a:rPr>
              <a:t>  or/but</a:t>
            </a:r>
            <a:r>
              <a:rPr lang="en-CA" sz="1200" dirty="0">
                <a:latin typeface="Times New Roman"/>
                <a:cs typeface="Times New Roman"/>
              </a:rPr>
              <a:t>	               </a:t>
            </a:r>
            <a:r>
              <a:rPr sz="1200" spc="25" dirty="0">
                <a:latin typeface="Times New Roman"/>
                <a:cs typeface="Times New Roman"/>
              </a:rPr>
              <a:t>more/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very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much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lang="en-CA" sz="1200" dirty="0">
                <a:latin typeface="Times New Roman"/>
                <a:cs typeface="Times New Roman"/>
              </a:rPr>
              <a:t>    </a:t>
            </a:r>
            <a:r>
              <a:rPr sz="1200" spc="5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like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them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10" name="pg5JN">
            <a:hlinkClick r:id="" action="ppaction://media"/>
            <a:extLst>
              <a:ext uri="{FF2B5EF4-FFF2-40B4-BE49-F238E27FC236}">
                <a16:creationId xmlns:a16="http://schemas.microsoft.com/office/drawing/2014/main" id="{41BDCD21-3C83-4C19-84C2-8FE6B7F93D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08576" y="5307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69688" cy="7598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0175" y="6269829"/>
            <a:ext cx="4212311" cy="937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7877" y="6291181"/>
            <a:ext cx="308864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K'ii tyàa zhit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jak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solidFill>
                  <a:srgbClr val="CE0000"/>
                </a:solidFill>
                <a:latin typeface="Arial"/>
                <a:cs typeface="Arial"/>
              </a:rPr>
              <a:t>dahdin</a:t>
            </a:r>
            <a:r>
              <a:rPr lang="en-CA" sz="1700" b="1" dirty="0" err="1">
                <a:solidFill>
                  <a:srgbClr val="CE0000"/>
                </a:solidFill>
                <a:latin typeface="Arial"/>
                <a:cs typeface="Arial"/>
              </a:rPr>
              <a:t>aa’eh</a:t>
            </a:r>
            <a:r>
              <a:rPr sz="1700" b="1" dirty="0">
                <a:solidFill>
                  <a:srgbClr val="CE0000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4490" y="6653965"/>
            <a:ext cx="1498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0" dirty="0">
                <a:latin typeface="Garamond"/>
                <a:cs typeface="Garamond"/>
              </a:rPr>
              <a:t>in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6500" y="6603889"/>
            <a:ext cx="6540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latin typeface="Garamond"/>
                <a:cs typeface="Garamond"/>
              </a:rPr>
              <a:t>I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25" dirty="0">
                <a:latin typeface="Garamond"/>
                <a:cs typeface="Garamond"/>
              </a:rPr>
              <a:t>will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15" dirty="0">
                <a:latin typeface="Garamond"/>
                <a:cs typeface="Garamond"/>
              </a:rPr>
              <a:t>fill</a:t>
            </a:r>
            <a:r>
              <a:rPr sz="1200" spc="-30" dirty="0">
                <a:latin typeface="Garamond"/>
                <a:cs typeface="Garamond"/>
              </a:rPr>
              <a:t> </a:t>
            </a:r>
            <a:r>
              <a:rPr sz="1200" spc="25" dirty="0">
                <a:latin typeface="Garamond"/>
                <a:cs typeface="Garamond"/>
              </a:rPr>
              <a:t>it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1133" y="6584033"/>
            <a:ext cx="721517" cy="543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g6JN">
            <a:hlinkClick r:id="" action="ppaction://media"/>
            <a:extLst>
              <a:ext uri="{FF2B5EF4-FFF2-40B4-BE49-F238E27FC236}">
                <a16:creationId xmlns:a16="http://schemas.microsoft.com/office/drawing/2014/main" id="{B59CBE8D-FFB2-4E1A-92D6-533E171DE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0088" y="4381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28616" cy="7598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216" y="6495540"/>
            <a:ext cx="4212311" cy="793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6337" y="6737155"/>
            <a:ext cx="396767" cy="61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32925" y="6837824"/>
            <a:ext cx="1038860" cy="62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337185">
              <a:lnSpc>
                <a:spcPct val="100000"/>
              </a:lnSpc>
            </a:pPr>
            <a:r>
              <a:rPr sz="1200" spc="5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will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make</a:t>
            </a:r>
            <a:endParaRPr sz="1200">
              <a:latin typeface="Times New Roman"/>
              <a:cs typeface="Times New Roman"/>
            </a:endParaRPr>
          </a:p>
          <a:p>
            <a:pPr marL="12700" marR="245110">
              <a:lnSpc>
                <a:spcPct val="100000"/>
              </a:lnSpc>
              <a:spcBef>
                <a:spcPts val="675"/>
              </a:spcBef>
            </a:pPr>
            <a:r>
              <a:rPr sz="1200" dirty="0">
                <a:latin typeface="Times New Roman"/>
                <a:cs typeface="Times New Roman"/>
              </a:rPr>
              <a:t>jak=berry </a:t>
            </a:r>
            <a:r>
              <a:rPr sz="1200" spc="5" dirty="0">
                <a:latin typeface="Times New Roman"/>
                <a:cs typeface="Times New Roman"/>
              </a:rPr>
              <a:t>tłoo=cooked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9990" y="6484585"/>
            <a:ext cx="33153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98600" algn="l"/>
              </a:tabLst>
            </a:pP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Shitsuu vàh	jak tłoo h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hts’ih.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1891" y="6837824"/>
            <a:ext cx="535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her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8" name="pg7JN">
            <a:hlinkClick r:id="" action="ppaction://media"/>
            <a:extLst>
              <a:ext uri="{FF2B5EF4-FFF2-40B4-BE49-F238E27FC236}">
                <a16:creationId xmlns:a16="http://schemas.microsoft.com/office/drawing/2014/main" id="{0AAA06D6-4665-4895-B914-08FA25E39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19016" y="3561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786884" cy="7612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778" y="6261470"/>
            <a:ext cx="4212311" cy="1067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895" y="6430255"/>
            <a:ext cx="450698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Shitsuu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 n</a:t>
            </a:r>
            <a:r>
              <a:rPr lang="en-CA" sz="1800" b="1" dirty="0">
                <a:solidFill>
                  <a:srgbClr val="CE0000"/>
                </a:solidFill>
                <a:latin typeface="Arial"/>
                <a:cs typeface="Arial"/>
              </a:rPr>
              <a:t>u</a:t>
            </a:r>
            <a:r>
              <a:rPr sz="1800" b="1" dirty="0" err="1">
                <a:solidFill>
                  <a:srgbClr val="CE0000"/>
                </a:solidFill>
                <a:latin typeface="Arial"/>
                <a:cs typeface="Arial"/>
              </a:rPr>
              <a:t>khweenjit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E0000"/>
                </a:solidFill>
                <a:latin typeface="Arial"/>
                <a:cs typeface="Arial"/>
              </a:rPr>
              <a:t>ł</a:t>
            </a:r>
            <a:r>
              <a:rPr sz="1800" b="1" dirty="0">
                <a:solidFill>
                  <a:srgbClr val="CE0000"/>
                </a:solidFill>
                <a:latin typeface="Arial"/>
                <a:cs typeface="Arial"/>
              </a:rPr>
              <a:t>ethts’uh t’ahtsàh.</a:t>
            </a:r>
            <a:endParaRPr sz="1800" dirty="0">
              <a:latin typeface="Arial"/>
              <a:cs typeface="Arial"/>
            </a:endParaRPr>
          </a:p>
          <a:p>
            <a:pPr marL="948690">
              <a:lnSpc>
                <a:spcPct val="100000"/>
              </a:lnSpc>
              <a:spcBef>
                <a:spcPts val="785"/>
              </a:spcBef>
              <a:tabLst>
                <a:tab pos="2243455" algn="l"/>
                <a:tab pos="3261995" algn="l"/>
              </a:tabLst>
            </a:pPr>
            <a:r>
              <a:rPr lang="en-CA" sz="1200" dirty="0">
                <a:latin typeface="Times New Roman"/>
                <a:cs typeface="Times New Roman"/>
              </a:rPr>
              <a:t>  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us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lang="en-CA" sz="1200" dirty="0">
                <a:latin typeface="Times New Roman"/>
                <a:cs typeface="Times New Roman"/>
              </a:rPr>
              <a:t>     </a:t>
            </a:r>
            <a:r>
              <a:rPr sz="1200" spc="10" dirty="0">
                <a:latin typeface="Times New Roman"/>
                <a:cs typeface="Times New Roman"/>
              </a:rPr>
              <a:t>bannock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lang="en-CA" sz="1200" dirty="0">
                <a:latin typeface="Times New Roman"/>
                <a:cs typeface="Times New Roman"/>
              </a:rPr>
              <a:t>     </a:t>
            </a:r>
            <a:r>
              <a:rPr sz="1200" spc="-10" dirty="0">
                <a:latin typeface="Times New Roman"/>
                <a:cs typeface="Times New Roman"/>
              </a:rPr>
              <a:t>she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will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make</a:t>
            </a:r>
          </a:p>
        </p:txBody>
      </p:sp>
      <p:pic>
        <p:nvPicPr>
          <p:cNvPr id="6" name="pg8JN">
            <a:hlinkClick r:id="" action="ppaction://media"/>
            <a:extLst>
              <a:ext uri="{FF2B5EF4-FFF2-40B4-BE49-F238E27FC236}">
                <a16:creationId xmlns:a16="http://schemas.microsoft.com/office/drawing/2014/main" id="{65A122BB-64CC-486A-BFB0-BDAD4BCFD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82084" y="6508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11200</TotalTime>
  <Words>275</Words>
  <Application>Microsoft Office PowerPoint</Application>
  <PresentationFormat>Custom</PresentationFormat>
  <Paragraphs>65</Paragraphs>
  <Slides>12</Slides>
  <Notes>12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Gill Sans MT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Cienski</dc:creator>
  <cp:lastModifiedBy>Andrew Cienski</cp:lastModifiedBy>
  <cp:revision>10</cp:revision>
  <dcterms:created xsi:type="dcterms:W3CDTF">2018-08-23T16:25:07Z</dcterms:created>
  <dcterms:modified xsi:type="dcterms:W3CDTF">2018-11-30T20:30:05Z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2018-06-14T00:00:00Z</vt:filetime>
  </property>
  <property fmtid="{D5CDD505-2E9C-101B-9397-08002B2CF9AE}" pid="3" name="LastSaved">
    <vt:filetime>2018-08-23T00:00:00Z</vt:filetime>
  </property>
</Properties>
</file>